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9" r:id="rId2"/>
    <p:sldMasterId id="2147483771" r:id="rId3"/>
    <p:sldMasterId id="2147483786" r:id="rId4"/>
    <p:sldMasterId id="2147483800" r:id="rId5"/>
    <p:sldMasterId id="2147483813" r:id="rId6"/>
  </p:sldMasterIdLst>
  <p:notesMasterIdLst>
    <p:notesMasterId r:id="rId115"/>
  </p:notesMasterIdLst>
  <p:handoutMasterIdLst>
    <p:handoutMasterId r:id="rId116"/>
  </p:handoutMasterIdLst>
  <p:sldIdLst>
    <p:sldId id="637" r:id="rId7"/>
    <p:sldId id="718" r:id="rId8"/>
    <p:sldId id="627" r:id="rId9"/>
    <p:sldId id="638" r:id="rId10"/>
    <p:sldId id="639" r:id="rId11"/>
    <p:sldId id="640" r:id="rId12"/>
    <p:sldId id="641" r:id="rId13"/>
    <p:sldId id="642" r:id="rId14"/>
    <p:sldId id="717" r:id="rId15"/>
    <p:sldId id="309" r:id="rId16"/>
    <p:sldId id="712" r:id="rId17"/>
    <p:sldId id="711" r:id="rId18"/>
    <p:sldId id="500" r:id="rId19"/>
    <p:sldId id="635" r:id="rId20"/>
    <p:sldId id="477" r:id="rId21"/>
    <p:sldId id="313" r:id="rId22"/>
    <p:sldId id="670" r:id="rId23"/>
    <p:sldId id="417" r:id="rId24"/>
    <p:sldId id="671" r:id="rId25"/>
    <p:sldId id="636" r:id="rId26"/>
    <p:sldId id="311" r:id="rId27"/>
    <p:sldId id="492" r:id="rId28"/>
    <p:sldId id="681" r:id="rId29"/>
    <p:sldId id="682" r:id="rId30"/>
    <p:sldId id="683" r:id="rId31"/>
    <p:sldId id="556" r:id="rId32"/>
    <p:sldId id="569" r:id="rId33"/>
    <p:sldId id="557" r:id="rId34"/>
    <p:sldId id="625" r:id="rId35"/>
    <p:sldId id="563" r:id="rId36"/>
    <p:sldId id="672" r:id="rId37"/>
    <p:sldId id="624" r:id="rId38"/>
    <p:sldId id="646" r:id="rId39"/>
    <p:sldId id="647" r:id="rId40"/>
    <p:sldId id="707" r:id="rId41"/>
    <p:sldId id="693" r:id="rId42"/>
    <p:sldId id="560" r:id="rId43"/>
    <p:sldId id="564" r:id="rId44"/>
    <p:sldId id="644" r:id="rId45"/>
    <p:sldId id="643" r:id="rId46"/>
    <p:sldId id="685" r:id="rId47"/>
    <p:sldId id="571" r:id="rId48"/>
    <p:sldId id="645" r:id="rId49"/>
    <p:sldId id="494" r:id="rId50"/>
    <p:sldId id="701" r:id="rId51"/>
    <p:sldId id="499" r:id="rId52"/>
    <p:sldId id="623" r:id="rId53"/>
    <p:sldId id="673" r:id="rId54"/>
    <p:sldId id="651" r:id="rId55"/>
    <p:sldId id="495" r:id="rId56"/>
    <p:sldId id="496" r:id="rId57"/>
    <p:sldId id="497" r:id="rId58"/>
    <p:sldId id="502" r:id="rId59"/>
    <p:sldId id="679" r:id="rId60"/>
    <p:sldId id="674" r:id="rId61"/>
    <p:sldId id="676" r:id="rId62"/>
    <p:sldId id="680" r:id="rId63"/>
    <p:sldId id="695" r:id="rId64"/>
    <p:sldId id="696" r:id="rId65"/>
    <p:sldId id="697" r:id="rId66"/>
    <p:sldId id="698" r:id="rId67"/>
    <p:sldId id="699" r:id="rId68"/>
    <p:sldId id="694" r:id="rId69"/>
    <p:sldId id="702" r:id="rId70"/>
    <p:sldId id="703" r:id="rId71"/>
    <p:sldId id="704" r:id="rId72"/>
    <p:sldId id="705" r:id="rId73"/>
    <p:sldId id="708" r:id="rId74"/>
    <p:sldId id="700" r:id="rId75"/>
    <p:sldId id="652" r:id="rId76"/>
    <p:sldId id="684" r:id="rId77"/>
    <p:sldId id="658" r:id="rId78"/>
    <p:sldId id="659" r:id="rId79"/>
    <p:sldId id="660" r:id="rId80"/>
    <p:sldId id="661" r:id="rId81"/>
    <p:sldId id="663" r:id="rId82"/>
    <p:sldId id="664" r:id="rId83"/>
    <p:sldId id="665" r:id="rId84"/>
    <p:sldId id="686" r:id="rId85"/>
    <p:sldId id="687" r:id="rId86"/>
    <p:sldId id="689" r:id="rId87"/>
    <p:sldId id="690" r:id="rId88"/>
    <p:sldId id="691" r:id="rId89"/>
    <p:sldId id="662" r:id="rId90"/>
    <p:sldId id="669" r:id="rId91"/>
    <p:sldId id="657" r:id="rId92"/>
    <p:sldId id="713" r:id="rId93"/>
    <p:sldId id="714" r:id="rId94"/>
    <p:sldId id="715" r:id="rId95"/>
    <p:sldId id="716" r:id="rId96"/>
    <p:sldId id="677" r:id="rId97"/>
    <p:sldId id="692" r:id="rId98"/>
    <p:sldId id="678" r:id="rId99"/>
    <p:sldId id="631" r:id="rId100"/>
    <p:sldId id="632" r:id="rId101"/>
    <p:sldId id="650" r:id="rId102"/>
    <p:sldId id="649" r:id="rId103"/>
    <p:sldId id="305" r:id="rId104"/>
    <p:sldId id="628" r:id="rId105"/>
    <p:sldId id="666" r:id="rId106"/>
    <p:sldId id="667" r:id="rId107"/>
    <p:sldId id="307" r:id="rId108"/>
    <p:sldId id="668" r:id="rId109"/>
    <p:sldId id="709" r:id="rId110"/>
    <p:sldId id="719" r:id="rId111"/>
    <p:sldId id="720" r:id="rId112"/>
    <p:sldId id="706" r:id="rId113"/>
    <p:sldId id="648" r:id="rId114"/>
  </p:sldIdLst>
  <p:sldSz cx="9144000" cy="6858000" type="screen4x3"/>
  <p:notesSz cx="6934200" cy="92329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84172"/>
    <a:srgbClr val="885024"/>
    <a:srgbClr val="E6F2F9"/>
    <a:srgbClr val="B3CC95"/>
    <a:srgbClr val="E7A614"/>
    <a:srgbClr val="007DC3"/>
    <a:srgbClr val="FFFBD6"/>
    <a:srgbClr val="57713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4" autoAdjust="0"/>
    <p:restoredTop sz="85808" autoAdjust="0"/>
  </p:normalViewPr>
  <p:slideViewPr>
    <p:cSldViewPr snapToObjects="1">
      <p:cViewPr varScale="1">
        <p:scale>
          <a:sx n="98" d="100"/>
          <a:sy n="98" d="100"/>
        </p:scale>
        <p:origin x="-1968" y="-72"/>
      </p:cViewPr>
      <p:guideLst>
        <p:guide orient="horz" pos="2928"/>
        <p:guide pos="289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Objects="1">
      <p:cViewPr varScale="1">
        <p:scale>
          <a:sx n="71" d="100"/>
          <a:sy n="71" d="100"/>
        </p:scale>
        <p:origin x="-2226" y="-90"/>
      </p:cViewPr>
      <p:guideLst>
        <p:guide orient="horz" pos="2908"/>
        <p:guide pos="218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presProps" Target="pres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wrap="square" lIns="92382" tIns="46191" rIns="92382" bIns="46191" numCol="1" anchor="t" anchorCtr="0" compatLnSpc="1">
            <a:prstTxWarp prst="textNoShape">
              <a:avLst/>
            </a:prstTxWarp>
          </a:bodyPr>
          <a:lstStyle>
            <a:lvl1pPr>
              <a:defRPr sz="1200">
                <a:ea typeface="ＭＳ Ｐゴシック" pitchFamily="80" charset="-128"/>
                <a:cs typeface="+mn-cs"/>
              </a:defRPr>
            </a:lvl1pPr>
          </a:lstStyle>
          <a:p>
            <a:pPr>
              <a:defRPr/>
            </a:pPr>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wrap="square" lIns="92382" tIns="46191" rIns="92382" bIns="46191" numCol="1" anchor="t" anchorCtr="0" compatLnSpc="1">
            <a:prstTxWarp prst="textNoShape">
              <a:avLst/>
            </a:prstTxWarp>
          </a:bodyPr>
          <a:lstStyle>
            <a:lvl1pPr algn="r">
              <a:defRPr sz="1200">
                <a:ea typeface="ＭＳ Ｐゴシック" pitchFamily="80" charset="-128"/>
                <a:cs typeface="+mn-cs"/>
              </a:defRPr>
            </a:lvl1pPr>
          </a:lstStyle>
          <a:p>
            <a:pPr>
              <a:defRPr/>
            </a:pPr>
            <a:fld id="{A4263722-3BE9-4983-A8A0-754EEEAC8DC2}" type="datetime1">
              <a:rPr lang="en-US"/>
              <a:pPr>
                <a:defRPr/>
              </a:pPr>
              <a:t>10/4/2012</a:t>
            </a:fld>
            <a:endParaRPr lang="en-US"/>
          </a:p>
        </p:txBody>
      </p:sp>
      <p:sp>
        <p:nvSpPr>
          <p:cNvPr id="4" name="Footer Placeholder 3"/>
          <p:cNvSpPr>
            <a:spLocks noGrp="1"/>
          </p:cNvSpPr>
          <p:nvPr>
            <p:ph type="ftr" sz="quarter" idx="2"/>
          </p:nvPr>
        </p:nvSpPr>
        <p:spPr>
          <a:xfrm>
            <a:off x="0" y="8769350"/>
            <a:ext cx="3005138" cy="461963"/>
          </a:xfrm>
          <a:prstGeom prst="rect">
            <a:avLst/>
          </a:prstGeom>
        </p:spPr>
        <p:txBody>
          <a:bodyPr vert="horz" wrap="square" lIns="92382" tIns="46191" rIns="92382" bIns="46191" numCol="1" anchor="b" anchorCtr="0" compatLnSpc="1">
            <a:prstTxWarp prst="textNoShape">
              <a:avLst/>
            </a:prstTxWarp>
          </a:bodyPr>
          <a:lstStyle>
            <a:lvl1pPr>
              <a:defRPr sz="1200">
                <a:ea typeface="ＭＳ Ｐゴシック" pitchFamily="80" charset="-128"/>
                <a:cs typeface="+mn-cs"/>
              </a:defRPr>
            </a:lvl1pPr>
          </a:lstStyle>
          <a:p>
            <a:pPr>
              <a:defRPr/>
            </a:pPr>
            <a:endParaRPr lang="en-US"/>
          </a:p>
        </p:txBody>
      </p:sp>
      <p:sp>
        <p:nvSpPr>
          <p:cNvPr id="5" name="Slide Number Placeholder 4"/>
          <p:cNvSpPr>
            <a:spLocks noGrp="1"/>
          </p:cNvSpPr>
          <p:nvPr>
            <p:ph type="sldNum" sz="quarter" idx="3"/>
          </p:nvPr>
        </p:nvSpPr>
        <p:spPr>
          <a:xfrm>
            <a:off x="3927475" y="8769350"/>
            <a:ext cx="3005138" cy="461963"/>
          </a:xfrm>
          <a:prstGeom prst="rect">
            <a:avLst/>
          </a:prstGeom>
        </p:spPr>
        <p:txBody>
          <a:bodyPr vert="horz" wrap="square" lIns="92382" tIns="46191" rIns="92382" bIns="46191" numCol="1" anchor="b" anchorCtr="0" compatLnSpc="1">
            <a:prstTxWarp prst="textNoShape">
              <a:avLst/>
            </a:prstTxWarp>
          </a:bodyPr>
          <a:lstStyle>
            <a:lvl1pPr algn="r">
              <a:defRPr sz="1200">
                <a:ea typeface="ＭＳ Ｐゴシック" pitchFamily="80" charset="-128"/>
                <a:cs typeface="+mn-cs"/>
              </a:defRPr>
            </a:lvl1pPr>
          </a:lstStyle>
          <a:p>
            <a:pPr>
              <a:defRPr/>
            </a:pPr>
            <a:fld id="{9902C60D-F9AA-4901-A382-7B6198D29F7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82" tIns="46191" rIns="92382" bIns="46191" rtlCol="0"/>
          <a:lstStyle>
            <a:lvl1pPr algn="l">
              <a:defRPr sz="1200">
                <a:ea typeface="ＭＳ Ｐゴシック" pitchFamily="80" charset="-128"/>
                <a:cs typeface="+mn-cs"/>
              </a:defRPr>
            </a:lvl1pPr>
          </a:lstStyle>
          <a:p>
            <a:pPr>
              <a:defRPr/>
            </a:pPr>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2382" tIns="46191" rIns="92382" bIns="46191" rtlCol="0"/>
          <a:lstStyle>
            <a:lvl1pPr algn="r">
              <a:defRPr sz="1200">
                <a:ea typeface="ＭＳ Ｐゴシック" pitchFamily="80" charset="-128"/>
                <a:cs typeface="+mn-cs"/>
              </a:defRPr>
            </a:lvl1pPr>
          </a:lstStyle>
          <a:p>
            <a:pPr>
              <a:defRPr/>
            </a:pPr>
            <a:fld id="{93D03465-43FD-4CDB-8273-C0BC08767B03}" type="datetimeFigureOut">
              <a:rPr lang="en-US"/>
              <a:pPr>
                <a:defRPr/>
              </a:pPr>
              <a:t>10/4/2012</a:t>
            </a:fld>
            <a:endParaRPr lang="en-US"/>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pPr lvl="0"/>
            <a:endParaRPr lang="en-US" noProof="0" smtClean="0"/>
          </a:p>
        </p:txBody>
      </p:sp>
      <p:sp>
        <p:nvSpPr>
          <p:cNvPr id="5" name="Notes Placeholder 4"/>
          <p:cNvSpPr>
            <a:spLocks noGrp="1"/>
          </p:cNvSpPr>
          <p:nvPr>
            <p:ph type="body" sz="quarter" idx="3"/>
          </p:nvPr>
        </p:nvSpPr>
        <p:spPr>
          <a:xfrm>
            <a:off x="693738" y="4386263"/>
            <a:ext cx="5546725" cy="4154487"/>
          </a:xfrm>
          <a:prstGeom prst="rect">
            <a:avLst/>
          </a:prstGeom>
        </p:spPr>
        <p:txBody>
          <a:bodyPr vert="horz" lIns="92382" tIns="46191" rIns="92382" bIns="4619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69350"/>
            <a:ext cx="3005138" cy="461963"/>
          </a:xfrm>
          <a:prstGeom prst="rect">
            <a:avLst/>
          </a:prstGeom>
        </p:spPr>
        <p:txBody>
          <a:bodyPr vert="horz" lIns="92382" tIns="46191" rIns="92382" bIns="46191" rtlCol="0" anchor="b"/>
          <a:lstStyle>
            <a:lvl1pPr algn="l">
              <a:defRPr sz="1200">
                <a:ea typeface="ＭＳ Ｐゴシック" pitchFamily="80" charset="-128"/>
                <a:cs typeface="+mn-cs"/>
              </a:defRPr>
            </a:lvl1pPr>
          </a:lstStyle>
          <a:p>
            <a:pPr>
              <a:defRPr/>
            </a:pPr>
            <a:endParaRPr lang="en-US"/>
          </a:p>
        </p:txBody>
      </p:sp>
      <p:sp>
        <p:nvSpPr>
          <p:cNvPr id="7" name="Slide Number Placeholder 6"/>
          <p:cNvSpPr>
            <a:spLocks noGrp="1"/>
          </p:cNvSpPr>
          <p:nvPr>
            <p:ph type="sldNum" sz="quarter" idx="5"/>
          </p:nvPr>
        </p:nvSpPr>
        <p:spPr>
          <a:xfrm>
            <a:off x="3927475" y="8769350"/>
            <a:ext cx="3005138" cy="461963"/>
          </a:xfrm>
          <a:prstGeom prst="rect">
            <a:avLst/>
          </a:prstGeom>
        </p:spPr>
        <p:txBody>
          <a:bodyPr vert="horz" lIns="92382" tIns="46191" rIns="92382" bIns="46191" rtlCol="0" anchor="b"/>
          <a:lstStyle>
            <a:lvl1pPr algn="r">
              <a:defRPr sz="1200">
                <a:ea typeface="ＭＳ Ｐゴシック" pitchFamily="80" charset="-128"/>
                <a:cs typeface="+mn-cs"/>
              </a:defRPr>
            </a:lvl1pPr>
          </a:lstStyle>
          <a:p>
            <a:pPr>
              <a:defRPr/>
            </a:pPr>
            <a:fld id="{9AF1E25D-56BD-435E-A9B4-318EF24E17C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627136E-989C-4EF9-9832-B18E2670D099}" type="slidenum">
              <a:rPr lang="en-US" smtClean="0">
                <a:ea typeface="ＭＳ Ｐゴシック" pitchFamily="34" charset="-128"/>
              </a:rPr>
              <a:pPr>
                <a:defRPr/>
              </a:pPr>
              <a:t>10</a:t>
            </a:fld>
            <a:endParaRPr lang="en-US" smtClean="0">
              <a:ea typeface="ＭＳ Ｐゴシック" pitchFamily="34" charset="-128"/>
            </a:endParaRPr>
          </a:p>
        </p:txBody>
      </p:sp>
      <p:sp>
        <p:nvSpPr>
          <p:cNvPr id="104450"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anchor="b"/>
          <a:lstStyle/>
          <a:p>
            <a:pPr algn="r"/>
            <a:fld id="{DC04BC11-6C16-40B3-8AD7-91CF564373BA}" type="slidenum">
              <a:rPr lang="en-US" sz="1200"/>
              <a:pPr algn="r"/>
              <a:t>10</a:t>
            </a:fld>
            <a:endParaRPr lang="en-US" sz="1200"/>
          </a:p>
        </p:txBody>
      </p:sp>
      <p:sp>
        <p:nvSpPr>
          <p:cNvPr id="1044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44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430" tIns="45715" rIns="91430" bIns="45715" numCol="1" anchor="t" anchorCtr="0" compatLnSpc="1">
            <a:prstTxWarp prst="textNoShape">
              <a:avLst/>
            </a:prstTxWarp>
          </a:bodyPr>
          <a:lstStyle/>
          <a:p>
            <a:pPr eaLnBrk="1" hangingPunct="1"/>
            <a:r>
              <a:rPr lang="en-US" smtClean="0">
                <a:latin typeface="Times New Roman" pitchFamily="18" charset="0"/>
              </a:rPr>
              <a:t>The Lab is a non-profit membership institution dedicated to interpreting and conserving the earth</a:t>
            </a:r>
            <a:r>
              <a:rPr lang="en-US" smtClean="0">
                <a:latin typeface="Arial" charset="0"/>
              </a:rPr>
              <a:t>’</a:t>
            </a:r>
            <a:r>
              <a:rPr lang="en-US" smtClean="0">
                <a:latin typeface="Times New Roman" pitchFamily="18" charset="0"/>
              </a:rPr>
              <a:t>s biological diversity through research, education and citizen science focused on birds. By participating in this workshop, you will join the thousands of </a:t>
            </a:r>
            <a:r>
              <a:rPr lang="en-US" smtClean="0">
                <a:latin typeface="Arial" charset="0"/>
              </a:rPr>
              <a:t>“</a:t>
            </a:r>
            <a:r>
              <a:rPr lang="en-US" smtClean="0">
                <a:latin typeface="Times New Roman" pitchFamily="18" charset="0"/>
              </a:rPr>
              <a:t>citizen scientists</a:t>
            </a:r>
            <a:r>
              <a:rPr lang="en-US" smtClean="0">
                <a:latin typeface="Arial" charset="0"/>
              </a:rPr>
              <a:t>”</a:t>
            </a:r>
            <a:r>
              <a:rPr lang="en-US" smtClean="0">
                <a:latin typeface="Times New Roman" pitchFamily="18" charset="0"/>
              </a:rPr>
              <a:t> in North America who are actively engaged in scientific research and data collection with the Cornell Lab of Ornithology. </a:t>
            </a:r>
          </a:p>
          <a:p>
            <a:pPr eaLnBrk="1" hangingPunct="1"/>
            <a:endParaRPr lang="en-US" sz="2000" smtClean="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Slide Image Placeholder 1"/>
          <p:cNvSpPr>
            <a:spLocks noGrp="1" noRot="1" noChangeAspect="1" noTextEdit="1"/>
          </p:cNvSpPr>
          <p:nvPr>
            <p:ph type="sldImg"/>
          </p:nvPr>
        </p:nvSpPr>
        <p:spPr bwMode="auto">
          <a:noFill/>
          <a:ln>
            <a:solidFill>
              <a:srgbClr val="000000"/>
            </a:solidFill>
            <a:miter lim="800000"/>
            <a:headEnd/>
            <a:tailEnd/>
          </a:ln>
        </p:spPr>
      </p:sp>
      <p:sp>
        <p:nvSpPr>
          <p:cNvPr id="545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
        <p:nvSpPr>
          <p:cNvPr id="205827" name="Slide Number Placeholder 3"/>
          <p:cNvSpPr txBox="1">
            <a:spLocks noGrp="1"/>
          </p:cNvSpPr>
          <p:nvPr/>
        </p:nvSpPr>
        <p:spPr bwMode="auto">
          <a:xfrm>
            <a:off x="3927475" y="8769350"/>
            <a:ext cx="3005138" cy="461963"/>
          </a:xfrm>
          <a:prstGeom prst="rect">
            <a:avLst/>
          </a:prstGeom>
          <a:noFill/>
          <a:ln>
            <a:miter lim="800000"/>
            <a:headEnd/>
            <a:tailEnd/>
          </a:ln>
        </p:spPr>
        <p:txBody>
          <a:bodyPr lIns="92382" tIns="46191" rIns="92382" bIns="46191" anchor="b"/>
          <a:lstStyle/>
          <a:p>
            <a:pPr algn="r">
              <a:defRPr/>
            </a:pPr>
            <a:fld id="{5D438572-8439-4496-A515-742F05EE5792}" type="slidenum">
              <a:rPr lang="en-US" sz="1200">
                <a:solidFill>
                  <a:srgbClr val="000000"/>
                </a:solidFill>
                <a:cs typeface="+mn-cs"/>
              </a:rPr>
              <a:pPr algn="r">
                <a:defRPr/>
              </a:pPr>
              <a:t>104</a:t>
            </a:fld>
            <a:endParaRPr lang="en-US" sz="1200">
              <a:solidFill>
                <a:srgbClr val="000000"/>
              </a:solidFill>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Slide Image Placeholder 1"/>
          <p:cNvSpPr>
            <a:spLocks noGrp="1" noRot="1" noChangeAspect="1" noTextEdit="1"/>
          </p:cNvSpPr>
          <p:nvPr>
            <p:ph type="sldImg"/>
          </p:nvPr>
        </p:nvSpPr>
        <p:spPr bwMode="auto">
          <a:noFill/>
          <a:ln>
            <a:solidFill>
              <a:srgbClr val="000000"/>
            </a:solidFill>
            <a:miter lim="800000"/>
            <a:headEnd/>
            <a:tailEnd/>
          </a:ln>
        </p:spPr>
      </p:sp>
      <p:sp>
        <p:nvSpPr>
          <p:cNvPr id="547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8355" name="Slide Number Placeholder 3"/>
          <p:cNvSpPr txBox="1">
            <a:spLocks noGrp="1"/>
          </p:cNvSpPr>
          <p:nvPr/>
        </p:nvSpPr>
        <p:spPr bwMode="auto">
          <a:xfrm>
            <a:off x="3927475" y="8769350"/>
            <a:ext cx="3005138" cy="461963"/>
          </a:xfrm>
          <a:prstGeom prst="rect">
            <a:avLst/>
          </a:prstGeom>
          <a:noFill/>
          <a:ln>
            <a:miter lim="800000"/>
            <a:headEnd/>
            <a:tailEnd/>
          </a:ln>
        </p:spPr>
        <p:txBody>
          <a:bodyPr lIns="92382" tIns="46191" rIns="92382" bIns="46191" anchor="b"/>
          <a:lstStyle/>
          <a:p>
            <a:pPr algn="r">
              <a:defRPr/>
            </a:pPr>
            <a:fld id="{D434693D-8EDC-4302-BEF8-2C86A4B133A8}" type="slidenum">
              <a:rPr lang="en-US" sz="1200">
                <a:cs typeface="+mn-cs"/>
              </a:rPr>
              <a:pPr algn="r">
                <a:defRPr/>
              </a:pPr>
              <a:t>105</a:t>
            </a:fld>
            <a:endParaRPr lang="en-US" sz="120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Slide Image Placeholder 1"/>
          <p:cNvSpPr>
            <a:spLocks noGrp="1" noRot="1" noChangeAspect="1" noTextEdit="1"/>
          </p:cNvSpPr>
          <p:nvPr>
            <p:ph type="sldImg"/>
          </p:nvPr>
        </p:nvSpPr>
        <p:spPr bwMode="auto">
          <a:noFill/>
          <a:ln>
            <a:solidFill>
              <a:srgbClr val="000000"/>
            </a:solidFill>
            <a:miter lim="800000"/>
            <a:headEnd/>
            <a:tailEnd/>
          </a:ln>
        </p:spPr>
      </p:sp>
      <p:sp>
        <p:nvSpPr>
          <p:cNvPr id="549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0403" name="Slide Number Placeholder 3"/>
          <p:cNvSpPr txBox="1">
            <a:spLocks noGrp="1"/>
          </p:cNvSpPr>
          <p:nvPr/>
        </p:nvSpPr>
        <p:spPr bwMode="auto">
          <a:xfrm>
            <a:off x="3927475" y="8769350"/>
            <a:ext cx="3005138" cy="461963"/>
          </a:xfrm>
          <a:prstGeom prst="rect">
            <a:avLst/>
          </a:prstGeom>
          <a:noFill/>
          <a:ln>
            <a:miter lim="800000"/>
            <a:headEnd/>
            <a:tailEnd/>
          </a:ln>
        </p:spPr>
        <p:txBody>
          <a:bodyPr lIns="92382" tIns="46191" rIns="92382" bIns="46191" anchor="b"/>
          <a:lstStyle/>
          <a:p>
            <a:pPr algn="r">
              <a:defRPr/>
            </a:pPr>
            <a:fld id="{DB6A45CA-1CC1-49E3-AD0B-015A10D300BE}" type="slidenum">
              <a:rPr lang="en-US" sz="1200">
                <a:cs typeface="+mn-cs"/>
              </a:rPr>
              <a:pPr algn="r">
                <a:defRPr/>
              </a:pPr>
              <a:t>106</a:t>
            </a:fld>
            <a:endParaRPr lang="en-US" sz="120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2"/>
          <p:cNvSpPr>
            <a:spLocks noGrp="1" noRot="1" noChangeAspect="1" noTextEdit="1"/>
          </p:cNvSpPr>
          <p:nvPr>
            <p:ph type="sldImg"/>
          </p:nvPr>
        </p:nvSpPr>
        <p:spPr bwMode="auto">
          <a:noFill/>
          <a:ln>
            <a:solidFill>
              <a:srgbClr val="000000"/>
            </a:solidFill>
            <a:miter lim="800000"/>
            <a:headEnd/>
            <a:tailEnd/>
          </a:ln>
        </p:spPr>
      </p:sp>
      <p:sp>
        <p:nvSpPr>
          <p:cNvPr id="5519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2"/>
          <p:cNvSpPr>
            <a:spLocks noGrp="1" noRot="1" noChangeAspect="1" noTextEdit="1"/>
          </p:cNvSpPr>
          <p:nvPr>
            <p:ph type="sldImg"/>
          </p:nvPr>
        </p:nvSpPr>
        <p:spPr bwMode="auto">
          <a:noFill/>
          <a:ln>
            <a:solidFill>
              <a:srgbClr val="000000"/>
            </a:solidFill>
            <a:miter lim="800000"/>
            <a:headEnd/>
            <a:tailEnd/>
          </a:ln>
        </p:spPr>
      </p:sp>
      <p:sp>
        <p:nvSpPr>
          <p:cNvPr id="55398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defTabSz="922338"/>
            <a:r>
              <a:rPr lang="en-US" smtClean="0">
                <a:latin typeface="Candara" pitchFamily="34" charset="0"/>
              </a:rPr>
              <a:t>Instead of working alone, some researchers now invite volunteers to join large-scale citizen science projects. </a:t>
            </a:r>
          </a:p>
          <a:p>
            <a:pPr defTabSz="922338" eaLnBrk="1" hangingPunct="1"/>
            <a:endParaRPr lang="en-US" smtClean="0"/>
          </a:p>
        </p:txBody>
      </p:sp>
      <p:sp>
        <p:nvSpPr>
          <p:cNvPr id="134147" name="Slide Number Placeholder 3"/>
          <p:cNvSpPr txBox="1">
            <a:spLocks noGrp="1"/>
          </p:cNvSpPr>
          <p:nvPr/>
        </p:nvSpPr>
        <p:spPr bwMode="auto">
          <a:xfrm>
            <a:off x="3927475" y="8769350"/>
            <a:ext cx="3005138" cy="461963"/>
          </a:xfrm>
          <a:prstGeom prst="rect">
            <a:avLst/>
          </a:prstGeom>
          <a:noFill/>
          <a:ln>
            <a:miter lim="800000"/>
            <a:headEnd/>
            <a:tailEnd/>
          </a:ln>
        </p:spPr>
        <p:txBody>
          <a:bodyPr lIns="92382" tIns="46191" rIns="92382" bIns="46191" anchor="b"/>
          <a:lstStyle/>
          <a:p>
            <a:pPr algn="r">
              <a:defRPr/>
            </a:pPr>
            <a:fld id="{C442FFE1-2254-46B4-A97E-BF8253BC2372}" type="slidenum">
              <a:rPr lang="en-US" sz="1200">
                <a:solidFill>
                  <a:srgbClr val="000000"/>
                </a:solidFill>
                <a:cs typeface="+mn-cs"/>
              </a:rPr>
              <a:pPr algn="r">
                <a:defRPr/>
              </a:pPr>
              <a:t>11</a:t>
            </a:fld>
            <a:endParaRPr lang="en-US" sz="1200">
              <a:solidFill>
                <a:srgbClr val="000000"/>
              </a:solidFill>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82" tIns="46191" rIns="92382" bIns="46191" anchor="b"/>
          <a:lstStyle/>
          <a:p>
            <a:pPr algn="r">
              <a:defRPr/>
            </a:pPr>
            <a:fld id="{BD885644-AD3A-4F7F-AB4B-AB269C96A236}" type="slidenum">
              <a:rPr lang="en-US" sz="1200">
                <a:cs typeface="+mn-cs"/>
              </a:rPr>
              <a:pPr algn="r">
                <a:defRPr/>
              </a:pPr>
              <a:t>12</a:t>
            </a:fld>
            <a:endParaRPr lang="en-US" sz="1200">
              <a:cs typeface="+mn-cs"/>
            </a:endParaRPr>
          </a:p>
        </p:txBody>
      </p:sp>
      <p:sp>
        <p:nvSpPr>
          <p:cNvPr id="360450"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anchor="b"/>
          <a:lstStyle/>
          <a:p>
            <a:pPr algn="r"/>
            <a:fld id="{0F7652EF-F84C-43A9-B3AC-84025462EA9C}" type="slidenum">
              <a:rPr lang="en-US" sz="1200"/>
              <a:pPr algn="r"/>
              <a:t>12</a:t>
            </a:fld>
            <a:endParaRPr lang="en-US" sz="1200"/>
          </a:p>
        </p:txBody>
      </p:sp>
      <p:sp>
        <p:nvSpPr>
          <p:cNvPr id="3604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604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mtClean="0">
                <a:latin typeface="Arial" charset="0"/>
              </a:rPr>
              <a:t>There are millions of birdwatchers in America. Some backyard birdwatchers record data about the birds they see in their backyards, local parks, or on birdwatching trips.  Imagine all that data—kinds of birds, where and when they are seen, how many are seen, habitat and weather information—scattered in notebooks all across the country!</a:t>
            </a:r>
          </a:p>
          <a:p>
            <a:pPr eaLnBrk="1" hangingPunct="1"/>
            <a:endParaRPr lang="en-US" smtClean="0">
              <a:latin typeface="Arial" charset="0"/>
            </a:endParaRPr>
          </a:p>
          <a:p>
            <a:pPr eaLnBrk="1" hangingPunct="1"/>
            <a:r>
              <a:rPr lang="en-US" smtClean="0">
                <a:latin typeface="Arial" charset="0"/>
              </a:rPr>
              <a:t>Scientists at the Lab of Ornithology realized that the data in those people’s notebooks has amazing value!  There are some interesting scientific questions that can only be answered by looking at large data sets, collected over time, over large geographic areas, but scientists can’t be everywhere.  Citizen Scientists can be the eyes and ears of scientists!</a:t>
            </a:r>
          </a:p>
          <a:p>
            <a:pPr eaLnBrk="1" hangingPunct="1"/>
            <a:endParaRPr lang="en-US" smtClean="0">
              <a:latin typeface="Arial" charset="0"/>
            </a:endParaRPr>
          </a:p>
          <a:p>
            <a:pPr eaLnBrk="1" hangingPunct="1"/>
            <a:r>
              <a:rPr lang="en-US" smtClean="0">
                <a:latin typeface="Arial" charset="0"/>
              </a:rPr>
              <a:t>Now, people all over the country collect data about the birds they see and send it to the Lab (often via the Internet), where the data becomes available to scientists and the general public.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Rot="1" noChangeAspect="1" noTextEdit="1"/>
          </p:cNvSpPr>
          <p:nvPr>
            <p:ph type="sldImg"/>
          </p:nvPr>
        </p:nvSpPr>
        <p:spPr bwMode="auto">
          <a:noFill/>
          <a:ln>
            <a:solidFill>
              <a:srgbClr val="000000"/>
            </a:solidFill>
            <a:miter lim="800000"/>
            <a:headEnd/>
            <a:tailEnd/>
          </a:ln>
        </p:spPr>
      </p:sp>
      <p:sp>
        <p:nvSpPr>
          <p:cNvPr id="36249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C865785-BC71-495B-83C5-9966390B37C6}" type="slidenum">
              <a:rPr lang="en-US" smtClean="0">
                <a:solidFill>
                  <a:srgbClr val="000000"/>
                </a:solidFill>
                <a:ea typeface="ＭＳ Ｐゴシック" pitchFamily="34" charset="-128"/>
              </a:rPr>
              <a:pPr>
                <a:defRPr/>
              </a:pPr>
              <a:t>14</a:t>
            </a:fld>
            <a:endParaRPr lang="en-US" smtClean="0">
              <a:solidFill>
                <a:srgbClr val="000000"/>
              </a:solidFill>
              <a:ea typeface="ＭＳ Ｐゴシック" pitchFamily="34" charset="-128"/>
            </a:endParaRPr>
          </a:p>
        </p:txBody>
      </p:sp>
      <p:sp>
        <p:nvSpPr>
          <p:cNvPr id="364546" name="Rectangle 2"/>
          <p:cNvSpPr>
            <a:spLocks noGrp="1" noRot="1" noChangeAspect="1" noChangeArrowheads="1" noTextEdit="1"/>
          </p:cNvSpPr>
          <p:nvPr>
            <p:ph type="sldImg"/>
          </p:nvPr>
        </p:nvSpPr>
        <p:spPr bwMode="auto">
          <a:xfrm>
            <a:off x="1146175" y="681038"/>
            <a:ext cx="4641850" cy="3481387"/>
          </a:xfrm>
          <a:solidFill>
            <a:srgbClr val="FFFFFF"/>
          </a:solidFill>
          <a:ln>
            <a:solidFill>
              <a:srgbClr val="000000"/>
            </a:solidFill>
            <a:miter lim="800000"/>
            <a:headEnd/>
            <a:tailEnd/>
          </a:ln>
        </p:spPr>
      </p:sp>
      <p:sp>
        <p:nvSpPr>
          <p:cNvPr id="364547" name="Rectangle 3"/>
          <p:cNvSpPr>
            <a:spLocks noGrp="1" noChangeArrowheads="1"/>
          </p:cNvSpPr>
          <p:nvPr>
            <p:ph type="body" idx="1"/>
          </p:nvPr>
        </p:nvSpPr>
        <p:spPr bwMode="auto">
          <a:xfrm>
            <a:off x="923925" y="4389438"/>
            <a:ext cx="5086350" cy="416242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mtClean="0"/>
              <a:t>eBird is the specific citizen science project that </a:t>
            </a:r>
            <a:r>
              <a:rPr lang="en-US" i="1" smtClean="0"/>
              <a:t>BirdSleuth: Most Wanted Birds</a:t>
            </a:r>
            <a:r>
              <a:rPr lang="en-US" smtClean="0"/>
              <a:t> uses.  eBird collects data about any bird species that people see across the continent, at any time of year. You can count in the most rural or urban environment…  you don’t need to have a bird feeder but you can have one if you want… Basically, eBird just needs to know what kind of count you did, that date you collected the data, what species you saw, how many of each.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920551D-481C-4BE1-BB64-5BDC02F646F7}" type="slidenum">
              <a:rPr lang="en-US" smtClean="0">
                <a:solidFill>
                  <a:srgbClr val="000000"/>
                </a:solidFill>
                <a:ea typeface="ＭＳ Ｐゴシック" pitchFamily="34" charset="-128"/>
              </a:rPr>
              <a:pPr>
                <a:defRPr/>
              </a:pPr>
              <a:t>15</a:t>
            </a:fld>
            <a:endParaRPr lang="en-US" smtClean="0">
              <a:solidFill>
                <a:srgbClr val="000000"/>
              </a:solidFill>
              <a:ea typeface="ＭＳ Ｐゴシック" pitchFamily="34" charset="-128"/>
            </a:endParaRPr>
          </a:p>
        </p:txBody>
      </p:sp>
      <p:sp>
        <p:nvSpPr>
          <p:cNvPr id="366594"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a:fld id="{250E48F0-AFA4-4669-9FFB-D59E876A4FC5}" type="slidenum">
              <a:rPr lang="en-US" sz="1200">
                <a:solidFill>
                  <a:srgbClr val="000000"/>
                </a:solidFill>
              </a:rPr>
              <a:pPr algn="r"/>
              <a:t>15</a:t>
            </a:fld>
            <a:endParaRPr lang="en-US" sz="1200">
              <a:solidFill>
                <a:srgbClr val="000000"/>
              </a:solidFill>
            </a:endParaRPr>
          </a:p>
        </p:txBody>
      </p:sp>
      <p:sp>
        <p:nvSpPr>
          <p:cNvPr id="366595" name="Rectangle 2"/>
          <p:cNvSpPr>
            <a:spLocks noGrp="1" noRot="1" noChangeAspect="1" noChangeArrowheads="1" noTextEdit="1"/>
          </p:cNvSpPr>
          <p:nvPr>
            <p:ph type="sldImg"/>
          </p:nvPr>
        </p:nvSpPr>
        <p:spPr bwMode="auto">
          <a:xfrm>
            <a:off x="1146175" y="681038"/>
            <a:ext cx="4641850" cy="3481387"/>
          </a:xfrm>
          <a:noFill/>
          <a:ln>
            <a:solidFill>
              <a:srgbClr val="000000"/>
            </a:solidFill>
            <a:miter lim="800000"/>
            <a:headEnd/>
            <a:tailEnd/>
          </a:ln>
        </p:spPr>
      </p:sp>
      <p:sp>
        <p:nvSpPr>
          <p:cNvPr id="366596" name="Rectangle 3"/>
          <p:cNvSpPr>
            <a:spLocks noGrp="1" noChangeArrowheads="1"/>
          </p:cNvSpPr>
          <p:nvPr>
            <p:ph type="body" idx="1"/>
          </p:nvPr>
        </p:nvSpPr>
        <p:spPr bwMode="auto">
          <a:xfrm>
            <a:off x="923925" y="4389438"/>
            <a:ext cx="5086350" cy="4162425"/>
          </a:xfrm>
          <a:noFill/>
        </p:spPr>
        <p:txBody>
          <a:bodyPr wrap="square" numCol="1" anchor="t" anchorCtr="0" compatLnSpc="1">
            <a:prstTxWarp prst="textNoShape">
              <a:avLst/>
            </a:prstTxWarp>
          </a:bodyPr>
          <a:lstStyle/>
          <a:p>
            <a:pPr eaLnBrk="1" hangingPunct="1"/>
            <a:r>
              <a:rPr lang="en-US" smtClean="0"/>
              <a:t>As it turns out, observing birds and conducting citizen science provides an ideal route to student inquiry.</a:t>
            </a:r>
          </a:p>
          <a:p>
            <a:pPr eaLnBrk="1" hangingPunct="1"/>
            <a:endParaRPr lang="en-US" smtClean="0"/>
          </a:p>
          <a:p>
            <a:pPr eaLnBrk="1" hangingPunct="1"/>
            <a:r>
              <a:rPr lang="en-US" smtClean="0"/>
              <a:t>As students observe birds, they get curious!  Questions naturally arise!</a:t>
            </a:r>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BirdSleuth is both a curriculum and lessons, and teacher professional development program.</a:t>
            </a:r>
          </a:p>
        </p:txBody>
      </p:sp>
      <p:sp>
        <p:nvSpPr>
          <p:cNvPr id="1146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CF9373B-6633-4DF4-BF40-83A3EFA91826}" type="slidenum">
              <a:rPr lang="en-US" smtClean="0">
                <a:ea typeface="ＭＳ Ｐゴシック" pitchFamily="34" charset="-128"/>
              </a:rPr>
              <a:pPr>
                <a:defRPr/>
              </a:pPr>
              <a:t>16</a:t>
            </a:fld>
            <a:endParaRPr lang="en-US"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Rot="1" noChangeAspect="1" noTextEdit="1"/>
          </p:cNvSpPr>
          <p:nvPr>
            <p:ph type="sldImg"/>
          </p:nvPr>
        </p:nvSpPr>
        <p:spPr bwMode="auto">
          <a:noFill/>
          <a:ln>
            <a:solidFill>
              <a:srgbClr val="000000"/>
            </a:solidFill>
            <a:miter lim="800000"/>
            <a:headEnd/>
            <a:tailEnd/>
          </a:ln>
        </p:spPr>
      </p:sp>
      <p:sp>
        <p:nvSpPr>
          <p:cNvPr id="370690" name="Rectangle 3"/>
          <p:cNvSpPr>
            <a:spLocks noGrp="1"/>
          </p:cNvSpPr>
          <p:nvPr>
            <p:ph type="body" idx="1"/>
          </p:nvPr>
        </p:nvSpPr>
        <p:spPr bwMode="auto">
          <a:xfrm>
            <a:off x="693738" y="4386263"/>
            <a:ext cx="5548312" cy="4154487"/>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School, name?</a:t>
            </a:r>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eaLnBrk="0" hangingPunct="0">
              <a:defRPr/>
            </a:pPr>
            <a:fld id="{D7EEF12A-B715-4023-868A-213AFE323F48}" type="slidenum">
              <a:rPr lang="en-US" smtClean="0">
                <a:ea typeface="ＭＳ Ｐゴシック" pitchFamily="34" charset="-128"/>
              </a:rPr>
              <a:pPr eaLnBrk="0" hangingPunct="0">
                <a:defRPr/>
              </a:pPr>
              <a:t>18</a:t>
            </a:fld>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Rot="1" noChangeAspect="1" noTextEdit="1"/>
          </p:cNvSpPr>
          <p:nvPr>
            <p:ph type="sldImg"/>
          </p:nvPr>
        </p:nvSpPr>
        <p:spPr bwMode="auto">
          <a:noFill/>
          <a:ln>
            <a:solidFill>
              <a:srgbClr val="000000"/>
            </a:solidFill>
            <a:miter lim="800000"/>
            <a:headEnd/>
            <a:tailEnd/>
          </a:ln>
        </p:spPr>
      </p:sp>
      <p:sp>
        <p:nvSpPr>
          <p:cNvPr id="374786" name="Rectangle 3"/>
          <p:cNvSpPr>
            <a:spLocks noGrp="1"/>
          </p:cNvSpPr>
          <p:nvPr>
            <p:ph type="body" idx="1"/>
          </p:nvPr>
        </p:nvSpPr>
        <p:spPr bwMode="auto">
          <a:xfrm>
            <a:off x="693738" y="4386263"/>
            <a:ext cx="5548312" cy="4154487"/>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lide Image Placeholder 1"/>
          <p:cNvSpPr>
            <a:spLocks noGrp="1" noRot="1" noChangeAspect="1"/>
          </p:cNvSpPr>
          <p:nvPr>
            <p:ph type="sldImg"/>
          </p:nvPr>
        </p:nvSpPr>
        <p:spPr bwMode="auto">
          <a:noFill/>
          <a:ln>
            <a:solidFill>
              <a:srgbClr val="000000"/>
            </a:solidFill>
            <a:miter lim="800000"/>
            <a:headEnd/>
            <a:tailEnd/>
          </a:ln>
        </p:spPr>
      </p:sp>
      <p:sp>
        <p:nvSpPr>
          <p:cNvPr id="376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You might be thinking—this is really cool!  But I don’t know birds =(</a:t>
            </a:r>
          </a:p>
        </p:txBody>
      </p:sp>
      <p:sp>
        <p:nvSpPr>
          <p:cNvPr id="1126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8ED65D7-3F0D-429B-9404-6039BAC90951}" type="slidenum">
              <a:rPr lang="en-US" smtClean="0">
                <a:solidFill>
                  <a:srgbClr val="000000"/>
                </a:solidFill>
                <a:ea typeface="ＭＳ Ｐゴシック" pitchFamily="34" charset="-128"/>
              </a:rPr>
              <a:pPr>
                <a:defRPr/>
              </a:pPr>
              <a:t>20</a:t>
            </a:fld>
            <a:endParaRPr lang="en-US" smtClean="0">
              <a:solidFill>
                <a:srgbClr val="000000"/>
              </a:solidFill>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A4FF811D-BCE8-4B04-B817-478814772EB0}" type="slidenum">
              <a:rPr lang="en-US" smtClean="0">
                <a:ea typeface="ＭＳ Ｐゴシック" pitchFamily="34" charset="-128"/>
              </a:rPr>
              <a:pPr>
                <a:defRPr/>
              </a:pPr>
              <a:t>21</a:t>
            </a:fld>
            <a:endParaRPr lang="en-US" smtClean="0">
              <a:ea typeface="ＭＳ Ｐゴシック" pitchFamily="34" charset="-128"/>
            </a:endParaRPr>
          </a:p>
        </p:txBody>
      </p:sp>
      <p:sp>
        <p:nvSpPr>
          <p:cNvPr id="3788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883" name="Rectangle 3"/>
          <p:cNvSpPr>
            <a:spLocks noGrp="1" noChangeArrowheads="1"/>
          </p:cNvSpPr>
          <p:nvPr>
            <p:ph type="body" idx="1"/>
          </p:nvPr>
        </p:nvSpPr>
        <p:spPr bwMode="auto">
          <a:noFill/>
        </p:spPr>
        <p:txBody>
          <a:bodyPr wrap="square" lIns="91479" tIns="45740" rIns="91479" bIns="45740" numCol="1" anchor="t" anchorCtr="0" compatLnSpc="1">
            <a:prstTxWarp prst="textNoShape">
              <a:avLst/>
            </a:prstTxWarp>
          </a:bodyPr>
          <a:lstStyle/>
          <a:p>
            <a:pPr eaLnBrk="1" hangingPunct="1">
              <a:spcBef>
                <a:spcPct val="0"/>
              </a:spcBef>
            </a:pPr>
            <a:r>
              <a:rPr lang="en-US" sz="2700" smtClean="0">
                <a:solidFill>
                  <a:srgbClr val="000000"/>
                </a:solidFill>
                <a:latin typeface="Arial" charset="0"/>
              </a:rPr>
              <a:t>Citizen science programs are low-cost or free, and easy to use.  But some teachers have asked for more support and resources to help them, so educators at the Cornell Lab developed BirdSleuth with support from the National Science Foundation.</a:t>
            </a:r>
          </a:p>
          <a:p>
            <a:pPr eaLnBrk="1" hangingPunct="1">
              <a:spcBef>
                <a:spcPct val="0"/>
              </a:spcBef>
              <a:buFontTx/>
              <a:buChar char="•"/>
            </a:pPr>
            <a:endParaRPr lang="en-US" sz="2700" smtClean="0">
              <a:solidFill>
                <a:srgbClr val="000000"/>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latin typeface="Arial" charset="0"/>
              </a:rPr>
              <a:t>Americans agree that our students urgently need better science education. The </a:t>
            </a:r>
            <a:r>
              <a:rPr lang="en-US" b="1" smtClean="0">
                <a:latin typeface="Arial" charset="0"/>
              </a:rPr>
              <a:t>Standards</a:t>
            </a:r>
            <a:r>
              <a:rPr lang="en-US" smtClean="0">
                <a:latin typeface="Arial" charset="0"/>
              </a:rPr>
              <a:t> offers a coherent vision of what it means to be scientifically literate, describing what all students should understand and be able to do in science. The volume reflects the principles that learning science is an inquiry-based process, that science in schools should reflect the intellectual traditions of contemporary science, and that all Americans have a role in science education reform. Standards are not a curriculum. They are not a set of lesson plans. They are goals for achievement that are appropriate for all members of the science education community.</a:t>
            </a:r>
          </a:p>
        </p:txBody>
      </p:sp>
      <p:sp>
        <p:nvSpPr>
          <p:cNvPr id="1085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EA1C292-B0BA-410A-BE2C-F7265CF50F7B}" type="slidenum">
              <a:rPr lang="en-US" smtClean="0">
                <a:solidFill>
                  <a:srgbClr val="000000"/>
                </a:solidFill>
                <a:ea typeface="ＭＳ Ｐゴシック" pitchFamily="34" charset="-128"/>
              </a:rPr>
              <a:pPr>
                <a:defRPr/>
              </a:pPr>
              <a:t>22</a:t>
            </a:fld>
            <a:endParaRPr lang="en-US" smtClean="0">
              <a:solidFill>
                <a:srgbClr val="000000"/>
              </a:solidFill>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Rot="1" noChangeAspect="1" noTextEdit="1"/>
          </p:cNvSpPr>
          <p:nvPr>
            <p:ph type="sldImg"/>
          </p:nvPr>
        </p:nvSpPr>
        <p:spPr bwMode="auto">
          <a:noFill/>
          <a:ln>
            <a:solidFill>
              <a:srgbClr val="000000"/>
            </a:solidFill>
            <a:miter lim="800000"/>
            <a:headEnd/>
            <a:tailEnd/>
          </a:ln>
        </p:spPr>
      </p:sp>
      <p:sp>
        <p:nvSpPr>
          <p:cNvPr id="38297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TextEdit="1"/>
          </p:cNvSpPr>
          <p:nvPr>
            <p:ph type="sldImg"/>
          </p:nvPr>
        </p:nvSpPr>
        <p:spPr bwMode="auto">
          <a:noFill/>
          <a:ln>
            <a:solidFill>
              <a:srgbClr val="000000"/>
            </a:solidFill>
            <a:miter lim="800000"/>
            <a:headEnd/>
            <a:tailEnd/>
          </a:ln>
        </p:spPr>
      </p:sp>
      <p:sp>
        <p:nvSpPr>
          <p:cNvPr id="38502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Rot="1" noChangeAspect="1" noTextEdit="1"/>
          </p:cNvSpPr>
          <p:nvPr>
            <p:ph type="sldImg"/>
          </p:nvPr>
        </p:nvSpPr>
        <p:spPr bwMode="auto">
          <a:noFill/>
          <a:ln>
            <a:solidFill>
              <a:srgbClr val="000000"/>
            </a:solidFill>
            <a:miter lim="800000"/>
            <a:headEnd/>
            <a:tailEnd/>
          </a:ln>
        </p:spPr>
      </p:sp>
      <p:sp>
        <p:nvSpPr>
          <p:cNvPr id="38707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bwMode="auto">
          <a:noFill/>
          <a:ln>
            <a:solidFill>
              <a:srgbClr val="000000"/>
            </a:solidFill>
            <a:miter lim="800000"/>
            <a:headEnd/>
            <a:tailEnd/>
          </a:ln>
        </p:spPr>
      </p:sp>
      <p:sp>
        <p:nvSpPr>
          <p:cNvPr id="389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If you are participating in eBird, consider getting the BirdSleuth: Most Wanted Birds curriculum.  Will help with bird ID… discount forms in your packets—totally optional… regardless, here are some ideas and advice…</a:t>
            </a:r>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DED3EBA-E987-40BA-9417-E7F7F7BB5DB8}" type="slidenum">
              <a:rPr lang="en-US" smtClean="0">
                <a:solidFill>
                  <a:srgbClr val="000000"/>
                </a:solidFill>
                <a:ea typeface="ＭＳ Ｐゴシック" pitchFamily="34" charset="-128"/>
              </a:rPr>
              <a:pPr>
                <a:defRPr/>
              </a:pPr>
              <a:t>26</a:t>
            </a:fld>
            <a:endParaRPr lang="en-US" smtClean="0">
              <a:solidFill>
                <a:srgbClr val="000000"/>
              </a:solidFill>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p:cNvSpPr>
          <p:nvPr>
            <p:ph type="sldImg"/>
          </p:nvPr>
        </p:nvSpPr>
        <p:spPr bwMode="auto">
          <a:noFill/>
          <a:ln>
            <a:solidFill>
              <a:srgbClr val="000000"/>
            </a:solidFill>
            <a:miter lim="800000"/>
            <a:headEnd/>
            <a:tailEnd/>
          </a:ln>
        </p:spPr>
      </p:sp>
      <p:sp>
        <p:nvSpPr>
          <p:cNvPr id="391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You can play the 3 common birds here!</a:t>
            </a:r>
          </a:p>
        </p:txBody>
      </p:sp>
      <p:sp>
        <p:nvSpPr>
          <p:cNvPr id="118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4CFC009-C9C1-4248-AB63-1B6986A573D9}" type="slidenum">
              <a:rPr lang="en-US" smtClean="0">
                <a:ea typeface="ＭＳ Ｐゴシック" pitchFamily="34" charset="-128"/>
              </a:rPr>
              <a:pPr>
                <a:defRPr/>
              </a:pPr>
              <a:t>27</a:t>
            </a:fld>
            <a:endParaRPr 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7CC5FE3-59C6-4F58-A684-F49D94C16F00}" type="slidenum">
              <a:rPr lang="en-US" smtClean="0">
                <a:solidFill>
                  <a:srgbClr val="000000"/>
                </a:solidFill>
                <a:ea typeface="ＭＳ Ｐゴシック" pitchFamily="34" charset="-128"/>
              </a:rPr>
              <a:pPr>
                <a:defRPr/>
              </a:pPr>
              <a:t>28</a:t>
            </a:fld>
            <a:endParaRPr lang="en-US" smtClean="0">
              <a:solidFill>
                <a:srgbClr val="000000"/>
              </a:solidFill>
              <a:ea typeface="ＭＳ Ｐゴシック" pitchFamily="34" charset="-128"/>
            </a:endParaRPr>
          </a:p>
        </p:txBody>
      </p:sp>
      <p:sp>
        <p:nvSpPr>
          <p:cNvPr id="393218" name="Rectangle 2"/>
          <p:cNvSpPr>
            <a:spLocks noGrp="1" noRot="1" noChangeAspect="1" noChangeArrowheads="1" noTextEdit="1"/>
          </p:cNvSpPr>
          <p:nvPr>
            <p:ph type="sldImg"/>
          </p:nvPr>
        </p:nvSpPr>
        <p:spPr bwMode="auto">
          <a:xfrm>
            <a:off x="1146175" y="681038"/>
            <a:ext cx="4641850" cy="3481387"/>
          </a:xfrm>
          <a:noFill/>
          <a:ln>
            <a:solidFill>
              <a:srgbClr val="000000"/>
            </a:solidFill>
            <a:miter lim="800000"/>
            <a:headEnd/>
            <a:tailEnd/>
          </a:ln>
        </p:spPr>
      </p:sp>
      <p:sp>
        <p:nvSpPr>
          <p:cNvPr id="393219" name="Rectangle 3"/>
          <p:cNvSpPr>
            <a:spLocks noGrp="1" noChangeArrowheads="1"/>
          </p:cNvSpPr>
          <p:nvPr>
            <p:ph type="body" idx="1"/>
          </p:nvPr>
        </p:nvSpPr>
        <p:spPr bwMode="auto">
          <a:xfrm>
            <a:off x="923925" y="4389438"/>
            <a:ext cx="5086350" cy="4162425"/>
          </a:xfrm>
          <a:noFill/>
        </p:spPr>
        <p:txBody>
          <a:bodyPr wrap="square" numCol="1" anchor="t" anchorCtr="0" compatLnSpc="1">
            <a:prstTxWarp prst="textNoShape">
              <a:avLst/>
            </a:prstTxWarp>
          </a:bodyPr>
          <a:lstStyle/>
          <a:p>
            <a:pPr eaLnBrk="1" hangingPunct="1"/>
            <a:r>
              <a:rPr lang="en-US" smtClean="0"/>
              <a:t>CONSIDER PLAYING THE FIRST “INSIDE BIRDING” MOVIE (~10 MINUTES)</a:t>
            </a:r>
          </a:p>
          <a:p>
            <a:pPr eaLnBrk="1" hangingPunct="1"/>
            <a:endParaRPr lang="en-US" smtClean="0"/>
          </a:p>
          <a:p>
            <a:pPr eaLnBrk="1" hangingPunct="1"/>
            <a:r>
              <a:rPr lang="en-US" smtClean="0"/>
              <a:t>Really, being successful with eBird begins with knowing what species of birds you see.</a:t>
            </a:r>
          </a:p>
          <a:p>
            <a:pPr eaLnBrk="1" hangingPunct="1"/>
            <a:endParaRPr lang="en-US" smtClean="0"/>
          </a:p>
          <a:p>
            <a:pPr eaLnBrk="1" hangingPunct="1"/>
            <a:r>
              <a:rPr lang="en-US" smtClean="0"/>
              <a:t>How many of you would consider yourself only a beginning (novice) birder?…</a:t>
            </a:r>
          </a:p>
          <a:p>
            <a:pPr eaLnBrk="1" hangingPunct="1"/>
            <a:endParaRPr lang="en-US" smtClean="0"/>
          </a:p>
          <a:p>
            <a:pPr eaLnBrk="1" hangingPunct="1"/>
            <a:r>
              <a:rPr lang="en-US" smtClean="0"/>
              <a:t>Even those of you who said yes… can you identify any of these bird groups?  (1. woodpecker, 2. owl, 3. hawk [some might say vulture or “bird of prey”], 4. duck [or other water bird], 5. goose, 6. gull [some may say plover, shorebird, etc.])</a:t>
            </a:r>
          </a:p>
          <a:p>
            <a:pPr eaLnBrk="1" hangingPunct="1"/>
            <a:endParaRPr lang="en-US" smtClean="0"/>
          </a:p>
          <a:p>
            <a:pPr eaLnBrk="1" hangingPunct="1"/>
            <a:r>
              <a:rPr lang="en-US" smtClean="0"/>
              <a:t>Even beginning birders or young kids can begin putting birds into groups, and that’s truly one of the most critical steps.</a:t>
            </a:r>
          </a:p>
          <a:p>
            <a:pPr eaLnBrk="1" hangingPunct="1"/>
            <a:endParaRPr lang="en-US" smtClean="0"/>
          </a:p>
          <a:p>
            <a:pPr eaLnBrk="1" hangingPunct="1"/>
            <a:r>
              <a:rPr lang="en-US" smtClean="0"/>
              <a:t>What</a:t>
            </a:r>
            <a:r>
              <a:rPr lang="en-US" b="1" smtClean="0"/>
              <a:t> clues</a:t>
            </a:r>
            <a:r>
              <a:rPr lang="en-US" smtClean="0"/>
              <a:t> did you use to put the birds into groups?  [things like general shape, shape of body parts, they way it is sitting, etc.]   These very basic clues are often the first things even experienced birders look at.</a:t>
            </a:r>
          </a:p>
          <a:p>
            <a:pPr eaLnBrk="1" hangingPunct="1"/>
            <a:endParaRPr lang="en-US" smtClean="0"/>
          </a:p>
          <a:p>
            <a:pPr eaLnBrk="1" hangingPunct="1"/>
            <a:r>
              <a:rPr lang="en-US" u="sng" smtClean="0"/>
              <a:t>Activity Idea:</a:t>
            </a:r>
            <a:r>
              <a:rPr lang="en-US" smtClean="0"/>
              <a:t>  Begin a list on the board of Clues To Bird ID.  Add to it in subsequent slides.</a:t>
            </a:r>
          </a:p>
          <a:p>
            <a:pPr eaLnBrk="1" hangingPunct="1"/>
            <a:endParaRPr lang="en-US" smtClean="0"/>
          </a:p>
          <a:p>
            <a:pPr lvl="1"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86F99E6-835C-4DCC-90CF-E88B2A39BA53}" type="slidenum">
              <a:rPr lang="en-US" smtClean="0">
                <a:ea typeface="ＭＳ Ｐゴシック" pitchFamily="34" charset="-128"/>
              </a:rPr>
              <a:pPr>
                <a:defRPr/>
              </a:pPr>
              <a:t>29</a:t>
            </a:fld>
            <a:endParaRPr lang="en-US" smtClean="0">
              <a:ea typeface="ＭＳ Ｐゴシック" pitchFamily="34" charset="-128"/>
            </a:endParaRPr>
          </a:p>
        </p:txBody>
      </p:sp>
      <p:sp>
        <p:nvSpPr>
          <p:cNvPr id="395266" name="Rectangle 2"/>
          <p:cNvSpPr>
            <a:spLocks noGrp="1" noRot="1" noChangeAspect="1" noChangeArrowheads="1" noTextEdit="1"/>
          </p:cNvSpPr>
          <p:nvPr>
            <p:ph type="sldImg"/>
          </p:nvPr>
        </p:nvSpPr>
        <p:spPr bwMode="auto">
          <a:xfrm>
            <a:off x="1146175" y="681038"/>
            <a:ext cx="4641850" cy="3481387"/>
          </a:xfrm>
          <a:noFill/>
          <a:ln>
            <a:solidFill>
              <a:srgbClr val="000000"/>
            </a:solidFill>
            <a:miter lim="800000"/>
            <a:headEnd/>
            <a:tailEnd/>
          </a:ln>
        </p:spPr>
      </p:sp>
      <p:sp>
        <p:nvSpPr>
          <p:cNvPr id="395267" name="Rectangle 3"/>
          <p:cNvSpPr>
            <a:spLocks noGrp="1" noChangeArrowheads="1"/>
          </p:cNvSpPr>
          <p:nvPr>
            <p:ph type="body" idx="1"/>
          </p:nvPr>
        </p:nvSpPr>
        <p:spPr bwMode="auto">
          <a:xfrm>
            <a:off x="923925" y="4389438"/>
            <a:ext cx="5086350" cy="4162425"/>
          </a:xfrm>
          <a:noFill/>
        </p:spPr>
        <p:txBody>
          <a:bodyPr wrap="square" numCol="1" anchor="t" anchorCtr="0" compatLnSpc="1">
            <a:prstTxWarp prst="textNoShape">
              <a:avLst/>
            </a:prstTxWarp>
          </a:bodyPr>
          <a:lstStyle/>
          <a:p>
            <a:pPr eaLnBrk="1" hangingPunct="1"/>
            <a:r>
              <a:rPr lang="en-US" smtClean="0"/>
              <a:t>Now, we’ve added even more “clues”- so you might be able to go further than just identifying these birds to group. Can you name any species?</a:t>
            </a:r>
          </a:p>
          <a:p>
            <a:pPr eaLnBrk="1" hangingPunct="1"/>
            <a:endParaRPr lang="en-US" smtClean="0"/>
          </a:p>
          <a:p>
            <a:pPr eaLnBrk="1" hangingPunct="1"/>
            <a:r>
              <a:rPr lang="en-US" smtClean="0"/>
              <a:t>How did you know those species?  What other clues can you use to tell these birds apart?  [size, shape, location, habitat, behavior– examples wren holding up tail, nuthatch clinging to the tree upside-down]</a:t>
            </a:r>
          </a:p>
          <a:p>
            <a:pPr eaLnBrk="1" hangingPunct="1"/>
            <a:endParaRPr lang="en-US" smtClean="0"/>
          </a:p>
          <a:p>
            <a:pPr eaLnBrk="1" hangingPunct="1"/>
            <a:r>
              <a:rPr lang="en-US" smtClean="0"/>
              <a:t>Even with small children, this diagram can be used like a seek-and-find- it is useful for encouraging them to look all around when they go outside to observe birds.  Where are birds found here? [on trees, in branches, in the sky, on the ground, in water, on power lines, on fence posts and wires, etc.]</a:t>
            </a:r>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F48B10F-3C2D-42E4-85CB-63AAEF2C6EBF}" type="slidenum">
              <a:rPr lang="en-US" smtClean="0">
                <a:solidFill>
                  <a:srgbClr val="000000"/>
                </a:solidFill>
                <a:ea typeface="ＭＳ Ｐゴシック" pitchFamily="34" charset="-128"/>
              </a:rPr>
              <a:pPr>
                <a:defRPr/>
              </a:pPr>
              <a:t>30</a:t>
            </a:fld>
            <a:endParaRPr lang="en-US" smtClean="0">
              <a:solidFill>
                <a:srgbClr val="000000"/>
              </a:solidFill>
              <a:ea typeface="ＭＳ Ｐゴシック" pitchFamily="34" charset="-128"/>
            </a:endParaRPr>
          </a:p>
        </p:txBody>
      </p:sp>
      <p:sp>
        <p:nvSpPr>
          <p:cNvPr id="398338" name="Rectangle 2"/>
          <p:cNvSpPr>
            <a:spLocks noGrp="1" noRot="1" noChangeAspect="1" noChangeArrowheads="1" noTextEdit="1"/>
          </p:cNvSpPr>
          <p:nvPr>
            <p:ph type="sldImg"/>
          </p:nvPr>
        </p:nvSpPr>
        <p:spPr bwMode="auto">
          <a:xfrm>
            <a:off x="1146175" y="681038"/>
            <a:ext cx="4641850" cy="3481387"/>
          </a:xfrm>
          <a:noFill/>
          <a:ln>
            <a:solidFill>
              <a:srgbClr val="000000"/>
            </a:solidFill>
            <a:miter lim="800000"/>
            <a:headEnd/>
            <a:tailEnd/>
          </a:ln>
        </p:spPr>
      </p:sp>
      <p:sp>
        <p:nvSpPr>
          <p:cNvPr id="398339" name="Rectangle 3"/>
          <p:cNvSpPr>
            <a:spLocks noGrp="1" noChangeArrowheads="1"/>
          </p:cNvSpPr>
          <p:nvPr>
            <p:ph type="body" idx="1"/>
          </p:nvPr>
        </p:nvSpPr>
        <p:spPr bwMode="auto">
          <a:xfrm>
            <a:off x="923925" y="4389438"/>
            <a:ext cx="5086350" cy="4162425"/>
          </a:xfrm>
          <a:noFill/>
        </p:spPr>
        <p:txBody>
          <a:bodyPr wrap="square" numCol="1" anchor="t" anchorCtr="0" compatLnSpc="1">
            <a:prstTxWarp prst="textNoShape">
              <a:avLst/>
            </a:prstTxWarp>
          </a:bodyPr>
          <a:lstStyle/>
          <a:p>
            <a:pPr eaLnBrk="1" hangingPunct="1"/>
            <a:r>
              <a:rPr lang="en-US" smtClean="0"/>
              <a:t>BirdSleuth offers you many resources to help you mentor kids in identifying birds.  For example, there are a set of 36 “focus card birds” in each </a:t>
            </a:r>
            <a:r>
              <a:rPr lang="en-US" i="1" smtClean="0"/>
              <a:t>BirdSleuth: Most Wanted Birds </a:t>
            </a:r>
            <a:r>
              <a:rPr lang="en-US" smtClean="0"/>
              <a:t>kit.  Each student becomes an expert in one of the birds– most students like learning about “their bird” and they also serve as the class expert in that bird’s identification if they see the bird outside.</a:t>
            </a:r>
          </a:p>
          <a:p>
            <a:pPr eaLnBrk="1" hangingPunct="1"/>
            <a:endParaRPr lang="en-US" smtClean="0"/>
          </a:p>
          <a:p>
            <a:pPr eaLnBrk="1" hangingPunct="1"/>
            <a:r>
              <a:rPr lang="en-US" smtClean="0"/>
              <a:t>Here, the student is drawing the Mallard and labeling the bird’s field marks.  He’ll be the expert on the Mallard throughout the BirdSleuth lessons.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Rot="1" noChangeAspect="1" noTextEdit="1"/>
          </p:cNvSpPr>
          <p:nvPr>
            <p:ph type="sldImg"/>
          </p:nvPr>
        </p:nvSpPr>
        <p:spPr bwMode="auto">
          <a:noFill/>
          <a:ln>
            <a:solidFill>
              <a:srgbClr val="000000"/>
            </a:solidFill>
            <a:miter lim="800000"/>
            <a:headEnd/>
            <a:tailEnd/>
          </a:ln>
        </p:spPr>
      </p:sp>
      <p:sp>
        <p:nvSpPr>
          <p:cNvPr id="400386" name="Rectangle 3"/>
          <p:cNvSpPr>
            <a:spLocks noGrp="1"/>
          </p:cNvSpPr>
          <p:nvPr>
            <p:ph type="body" idx="1"/>
          </p:nvPr>
        </p:nvSpPr>
        <p:spPr bwMode="auto">
          <a:xfrm>
            <a:off x="693738" y="4386263"/>
            <a:ext cx="5548312" cy="4154487"/>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bwMode="auto">
          <a:noFill/>
          <a:ln>
            <a:solidFill>
              <a:srgbClr val="000000"/>
            </a:solidFill>
            <a:miter lim="800000"/>
            <a:headEnd/>
            <a:tailEnd/>
          </a:ln>
        </p:spPr>
      </p:sp>
      <p:sp>
        <p:nvSpPr>
          <p:cNvPr id="402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YOU COULD DO THIS ACTIVITY BUT IT CAN TAKE AWHILE (20 MINUTES) AND MAY NOT WORK UNLESS THERE ARE FEWER THAN ABOUT 25 PEOPLE.</a:t>
            </a:r>
          </a:p>
        </p:txBody>
      </p:sp>
      <p:sp>
        <p:nvSpPr>
          <p:cNvPr id="132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D5C18EA-38F0-440A-B035-75543F6B757D}" type="slidenum">
              <a:rPr lang="en-US" smtClean="0">
                <a:ea typeface="ＭＳ Ｐゴシック" pitchFamily="34" charset="-128"/>
              </a:rPr>
              <a:pPr>
                <a:defRPr/>
              </a:pPr>
              <a:t>32</a:t>
            </a:fld>
            <a:endParaRPr 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p:cNvSpPr>
            <a:spLocks noGrp="1" noRot="1" noChangeAspect="1" noTextEdit="1"/>
          </p:cNvSpPr>
          <p:nvPr>
            <p:ph type="sldImg"/>
          </p:nvPr>
        </p:nvSpPr>
        <p:spPr bwMode="auto">
          <a:noFill/>
          <a:ln>
            <a:solidFill>
              <a:srgbClr val="000000"/>
            </a:solidFill>
            <a:miter lim="800000"/>
            <a:headEnd/>
            <a:tailEnd/>
          </a:ln>
        </p:spPr>
      </p:sp>
      <p:sp>
        <p:nvSpPr>
          <p:cNvPr id="40448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2"/>
          <p:cNvSpPr>
            <a:spLocks noGrp="1" noRot="1" noChangeAspect="1" noTextEdit="1"/>
          </p:cNvSpPr>
          <p:nvPr>
            <p:ph type="sldImg"/>
          </p:nvPr>
        </p:nvSpPr>
        <p:spPr bwMode="auto">
          <a:noFill/>
          <a:ln>
            <a:solidFill>
              <a:srgbClr val="000000"/>
            </a:solidFill>
            <a:miter lim="800000"/>
            <a:headEnd/>
            <a:tailEnd/>
          </a:ln>
        </p:spPr>
      </p:sp>
      <p:sp>
        <p:nvSpPr>
          <p:cNvPr id="40653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Grp="1" noRot="1" noChangeAspect="1" noTextEdit="1"/>
          </p:cNvSpPr>
          <p:nvPr>
            <p:ph type="sldImg"/>
          </p:nvPr>
        </p:nvSpPr>
        <p:spPr bwMode="auto">
          <a:noFill/>
          <a:ln>
            <a:solidFill>
              <a:srgbClr val="000000"/>
            </a:solidFill>
            <a:miter lim="800000"/>
            <a:headEnd/>
            <a:tailEnd/>
          </a:ln>
        </p:spPr>
      </p:sp>
      <p:sp>
        <p:nvSpPr>
          <p:cNvPr id="40857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This video is included on the “Most Wanted Birds” DVD that comes with the curriculum package.  </a:t>
            </a:r>
          </a:p>
          <a:p>
            <a:r>
              <a:rPr lang="en-US" smtClean="0"/>
              <a:t>The video is also available to watch online at http://www.allaboutbirds.org/page.aspx?pid=1266  or </a:t>
            </a:r>
          </a:p>
          <a:p>
            <a:r>
              <a:rPr lang="en-US" smtClean="0"/>
              <a:t>http://www.youtube.com/watch?v=ridajl8uic0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Rot="1" noChangeAspect="1" noTextEdit="1"/>
          </p:cNvSpPr>
          <p:nvPr>
            <p:ph type="sldImg"/>
          </p:nvPr>
        </p:nvSpPr>
        <p:spPr bwMode="auto">
          <a:noFill/>
          <a:ln>
            <a:solidFill>
              <a:srgbClr val="000000"/>
            </a:solidFill>
            <a:miter lim="800000"/>
            <a:headEnd/>
            <a:tailEnd/>
          </a:ln>
        </p:spPr>
      </p:sp>
      <p:sp>
        <p:nvSpPr>
          <p:cNvPr id="41062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p:cNvSpPr>
          <p:nvPr>
            <p:ph type="sldImg"/>
          </p:nvPr>
        </p:nvSpPr>
        <p:spPr bwMode="auto">
          <a:noFill/>
          <a:ln>
            <a:solidFill>
              <a:srgbClr val="000000"/>
            </a:solidFill>
            <a:miter lim="800000"/>
            <a:headEnd/>
            <a:tailEnd/>
          </a:ln>
        </p:spPr>
      </p:sp>
      <p:sp>
        <p:nvSpPr>
          <p:cNvPr id="412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All About Birds is a really useful site to listen to, watch videos of, and learn to identify birds.  Especially check out the “Inside Birding” video series which helps beginning birders learn how to “go birding.”</a:t>
            </a:r>
          </a:p>
          <a:p>
            <a:pPr eaLnBrk="1" hangingPunct="1"/>
            <a:r>
              <a:rPr lang="en-US" smtClean="0"/>
              <a:t>Consider introducing a “bird of the day” common to your area.</a:t>
            </a:r>
          </a:p>
        </p:txBody>
      </p:sp>
      <p:sp>
        <p:nvSpPr>
          <p:cNvPr id="128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2ADF0E53-F328-40F0-8DA7-BD88C2884679}" type="slidenum">
              <a:rPr lang="en-US" smtClean="0">
                <a:solidFill>
                  <a:srgbClr val="000000"/>
                </a:solidFill>
                <a:ea typeface="ＭＳ Ｐゴシック" pitchFamily="34" charset="-128"/>
              </a:rPr>
              <a:pPr>
                <a:defRPr/>
              </a:pPr>
              <a:t>37</a:t>
            </a:fld>
            <a:endParaRPr lang="en-US" smtClean="0">
              <a:solidFill>
                <a:srgbClr val="000000"/>
              </a:solidFill>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Slide Image Placeholder 1"/>
          <p:cNvSpPr>
            <a:spLocks noGrp="1" noRot="1" noChangeAspect="1"/>
          </p:cNvSpPr>
          <p:nvPr>
            <p:ph type="sldImg"/>
          </p:nvPr>
        </p:nvSpPr>
        <p:spPr bwMode="auto">
          <a:noFill/>
          <a:ln>
            <a:solidFill>
              <a:srgbClr val="000000"/>
            </a:solidFill>
            <a:miter lim="800000"/>
            <a:headEnd/>
            <a:tailEnd/>
          </a:ln>
        </p:spPr>
      </p:sp>
      <p:sp>
        <p:nvSpPr>
          <p:cNvPr id="414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Some teachers have their students focus on being an expert in one bird.</a:t>
            </a:r>
          </a:p>
        </p:txBody>
      </p:sp>
      <p:sp>
        <p:nvSpPr>
          <p:cNvPr id="130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9AE9B90-C9FC-4351-BCF5-896F1BFFF48D}" type="slidenum">
              <a:rPr lang="en-US" smtClean="0">
                <a:solidFill>
                  <a:srgbClr val="000000"/>
                </a:solidFill>
                <a:ea typeface="ＭＳ Ｐゴシック" pitchFamily="34" charset="-128"/>
              </a:rPr>
              <a:pPr>
                <a:defRPr/>
              </a:pPr>
              <a:t>38</a:t>
            </a:fld>
            <a:endParaRPr lang="en-US" smtClean="0">
              <a:solidFill>
                <a:srgbClr val="000000"/>
              </a:solidFill>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Grp="1" noRot="1" noChangeAspect="1" noTextEdit="1"/>
          </p:cNvSpPr>
          <p:nvPr>
            <p:ph type="sldImg"/>
          </p:nvPr>
        </p:nvSpPr>
        <p:spPr bwMode="auto">
          <a:noFill/>
          <a:ln>
            <a:solidFill>
              <a:srgbClr val="000000"/>
            </a:solidFill>
            <a:miter lim="800000"/>
            <a:headEnd/>
            <a:tailEnd/>
          </a:ln>
        </p:spPr>
      </p:sp>
      <p:sp>
        <p:nvSpPr>
          <p:cNvPr id="41677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p:cNvSpPr>
            <a:spLocks noGrp="1" noRot="1" noChangeAspect="1" noTextEdit="1"/>
          </p:cNvSpPr>
          <p:nvPr>
            <p:ph type="sldImg"/>
          </p:nvPr>
        </p:nvSpPr>
        <p:spPr bwMode="auto">
          <a:noFill/>
          <a:ln>
            <a:solidFill>
              <a:srgbClr val="000000"/>
            </a:solidFill>
            <a:miter lim="800000"/>
            <a:headEnd/>
            <a:tailEnd/>
          </a:ln>
        </p:spPr>
      </p:sp>
      <p:sp>
        <p:nvSpPr>
          <p:cNvPr id="41881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Rot="1" noChangeAspect="1" noTextEdit="1"/>
          </p:cNvSpPr>
          <p:nvPr>
            <p:ph type="sldImg"/>
          </p:nvPr>
        </p:nvSpPr>
        <p:spPr bwMode="auto">
          <a:noFill/>
          <a:ln>
            <a:solidFill>
              <a:srgbClr val="000000"/>
            </a:solidFill>
            <a:miter lim="800000"/>
            <a:headEnd/>
            <a:tailEnd/>
          </a:ln>
        </p:spPr>
      </p:sp>
      <p:sp>
        <p:nvSpPr>
          <p:cNvPr id="4208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Grp="1" noRot="1" noChangeAspect="1" noTextEdit="1"/>
          </p:cNvSpPr>
          <p:nvPr>
            <p:ph type="sldImg"/>
          </p:nvPr>
        </p:nvSpPr>
        <p:spPr bwMode="auto">
          <a:noFill/>
          <a:ln>
            <a:solidFill>
              <a:srgbClr val="000000"/>
            </a:solidFill>
            <a:miter lim="800000"/>
            <a:headEnd/>
            <a:tailEnd/>
          </a:ln>
        </p:spPr>
      </p:sp>
      <p:sp>
        <p:nvSpPr>
          <p:cNvPr id="4229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2"/>
          <p:cNvSpPr>
            <a:spLocks noGrp="1" noRot="1" noChangeAspect="1" noTextEdit="1"/>
          </p:cNvSpPr>
          <p:nvPr>
            <p:ph type="sldImg"/>
          </p:nvPr>
        </p:nvSpPr>
        <p:spPr bwMode="auto">
          <a:noFill/>
          <a:ln>
            <a:solidFill>
              <a:srgbClr val="000000"/>
            </a:solidFill>
            <a:miter lim="800000"/>
            <a:headEnd/>
            <a:tailEnd/>
          </a:ln>
        </p:spPr>
      </p:sp>
      <p:sp>
        <p:nvSpPr>
          <p:cNvPr id="42496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8A4B800B-E740-4D79-9CBE-70BD6499554B}" type="slidenum">
              <a:rPr lang="en-US" smtClean="0">
                <a:solidFill>
                  <a:srgbClr val="000000"/>
                </a:solidFill>
                <a:ea typeface="ＭＳ Ｐゴシック" pitchFamily="34" charset="-128"/>
              </a:rPr>
              <a:pPr>
                <a:defRPr/>
              </a:pPr>
              <a:t>44</a:t>
            </a:fld>
            <a:endParaRPr lang="en-US" smtClean="0">
              <a:solidFill>
                <a:srgbClr val="000000"/>
              </a:solidFill>
              <a:ea typeface="ＭＳ Ｐゴシック" pitchFamily="34" charset="-128"/>
            </a:endParaRPr>
          </a:p>
        </p:txBody>
      </p:sp>
      <p:sp>
        <p:nvSpPr>
          <p:cNvPr id="4270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27011" name="Rectangle 3"/>
          <p:cNvSpPr>
            <a:spLocks noGrp="1" noChangeArrowheads="1"/>
          </p:cNvSpPr>
          <p:nvPr>
            <p:ph type="body" idx="1"/>
          </p:nvPr>
        </p:nvSpPr>
        <p:spPr bwMode="auto">
          <a:xfrm>
            <a:off x="922338" y="4386263"/>
            <a:ext cx="5089525" cy="4154487"/>
          </a:xfrm>
          <a:noFill/>
        </p:spPr>
        <p:txBody>
          <a:bodyPr wrap="square" numCol="1" anchor="t" anchorCtr="0" compatLnSpc="1">
            <a:prstTxWarp prst="textNoShape">
              <a:avLst/>
            </a:prstTxWarp>
          </a:bodyPr>
          <a:lstStyle/>
          <a:p>
            <a:pPr eaLnBrk="1" hangingPunct="1"/>
            <a:r>
              <a:rPr lang="en-US" b="1" smtClean="0"/>
              <a:t>Part 2:</a:t>
            </a:r>
            <a:r>
              <a:rPr lang="en-US" smtClean="0"/>
              <a:t> </a:t>
            </a:r>
            <a:r>
              <a:rPr lang="en-US" b="1" smtClean="0"/>
              <a:t>Registering for eBird.</a:t>
            </a:r>
            <a:r>
              <a:rPr lang="en-US" smtClean="0"/>
              <a:t>  Consider registering individuals if you have computer access, or demo registration.</a:t>
            </a:r>
          </a:p>
          <a:p>
            <a:pPr eaLnBrk="1" hangingPunct="1"/>
            <a:endParaRPr lang="en-US" smtClean="0"/>
          </a:p>
          <a:p>
            <a:pPr eaLnBrk="1" hangingPunct="1"/>
            <a:r>
              <a:rPr lang="en-US" smtClean="0"/>
              <a:t>In the beginning, kids won’t register- you will.</a:t>
            </a:r>
          </a:p>
          <a:p>
            <a:pPr eaLnBrk="1" hangingPunct="1"/>
            <a:endParaRPr lang="en-US" smtClean="0"/>
          </a:p>
          <a:p>
            <a:pPr eaLnBrk="1" hangingPunct="1"/>
            <a:r>
              <a:rPr lang="en-US" smtClean="0"/>
              <a:t>You can provide kids with your username and password if you want.</a:t>
            </a:r>
          </a:p>
          <a:p>
            <a:pPr eaLnBrk="1" hangingPunct="1"/>
            <a:endParaRPr lang="en-US" smtClean="0"/>
          </a:p>
          <a:p>
            <a:pPr eaLnBrk="1" hangingPunct="1"/>
            <a:r>
              <a:rPr lang="en-US" smtClean="0"/>
              <a:t>You can work with individual students who are interested to get them registered for entering home checklists.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defTabSz="923925" eaLnBrk="0" hangingPunct="0"/>
            <a:fld id="{6CDD117E-4932-42CE-BA04-799144604F71}" type="slidenum">
              <a:rPr lang="en-US" sz="1200"/>
              <a:pPr algn="r" defTabSz="923925" eaLnBrk="0" hangingPunct="0"/>
              <a:t>45</a:t>
            </a:fld>
            <a:endParaRPr lang="en-US" sz="1200"/>
          </a:p>
        </p:txBody>
      </p:sp>
      <p:sp>
        <p:nvSpPr>
          <p:cNvPr id="429058" name="Rectangle 2"/>
          <p:cNvSpPr>
            <a:spLocks noGrp="1" noRot="1" noChangeArrowheads="1" noTextEdit="1"/>
          </p:cNvSpPr>
          <p:nvPr>
            <p:ph type="sldImg"/>
          </p:nvPr>
        </p:nvSpPr>
        <p:spPr bwMode="auto">
          <a:xfrm>
            <a:off x="1146175" y="681038"/>
            <a:ext cx="4641850" cy="3481387"/>
          </a:xfrm>
          <a:noFill/>
          <a:ln>
            <a:solidFill>
              <a:srgbClr val="000000"/>
            </a:solidFill>
            <a:miter lim="800000"/>
            <a:headEnd/>
            <a:tailEnd/>
          </a:ln>
        </p:spPr>
      </p:sp>
      <p:sp>
        <p:nvSpPr>
          <p:cNvPr id="429059" name="Rectangle 3"/>
          <p:cNvSpPr>
            <a:spLocks noGrp="1" noChangeArrowheads="1"/>
          </p:cNvSpPr>
          <p:nvPr>
            <p:ph type="body" idx="1"/>
          </p:nvPr>
        </p:nvSpPr>
        <p:spPr bwMode="auto">
          <a:xfrm>
            <a:off x="923925" y="4389438"/>
            <a:ext cx="5086350" cy="4162425"/>
          </a:xfrm>
          <a:noFill/>
        </p:spPr>
        <p:txBody>
          <a:bodyPr wrap="square" numCol="1" anchor="t" anchorCtr="0" compatLnSpc="1">
            <a:prstTxWarp prst="textNoShape">
              <a:avLst/>
            </a:prstTxWarp>
          </a:bodyPr>
          <a:lstStyle/>
          <a:p>
            <a:r>
              <a:rPr lang="en-US" smtClean="0"/>
              <a:t>eBird is the specific citizen science project that </a:t>
            </a:r>
            <a:r>
              <a:rPr lang="en-US" i="1" smtClean="0"/>
              <a:t>BirdSleuth: Most Wanted Birds</a:t>
            </a:r>
            <a:r>
              <a:rPr lang="en-US" smtClean="0"/>
              <a:t> uses.  eBird collects data about any bird species that people see across the continent, at any time of year. You can count in the most rural or urban environment…  you don’t need to have a bird feeder but you can have one if you want… Basically, eBird just needs to know what kind of count you did, that date you collected the data, what species you saw, how many of each.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bwMode="auto">
          <a:noFill/>
          <a:ln>
            <a:solidFill>
              <a:srgbClr val="000000"/>
            </a:solidFill>
            <a:miter lim="800000"/>
            <a:headEnd/>
            <a:tailEnd/>
          </a:ln>
        </p:spPr>
      </p:sp>
      <p:sp>
        <p:nvSpPr>
          <p:cNvPr id="4311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50000"/>
              </a:spcBef>
            </a:pPr>
            <a:r>
              <a:rPr lang="en-US" smtClean="0">
                <a:latin typeface="Candara" pitchFamily="34" charset="0"/>
              </a:rPr>
              <a:t>This can be done indoors with focus cards!  I can explain!</a:t>
            </a:r>
            <a:endParaRPr lang="en-US" sz="800" smtClean="0"/>
          </a:p>
          <a:p>
            <a:pPr eaLnBrk="1" hangingPunct="1">
              <a:spcBef>
                <a:spcPct val="50000"/>
              </a:spcBef>
            </a:pPr>
            <a:endParaRPr lang="en-US" sz="800" smtClean="0">
              <a:latin typeface="Candara" pitchFamily="34" charset="0"/>
            </a:endParaRPr>
          </a:p>
          <a:p>
            <a:pPr eaLnBrk="1" hangingPunct="1"/>
            <a:endParaRPr lang="en-US" smtClean="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696B8AD0-C97C-473D-9EBA-A319D148584A}" type="slidenum">
              <a:rPr lang="en-US" smtClean="0">
                <a:solidFill>
                  <a:srgbClr val="000000"/>
                </a:solidFill>
                <a:ea typeface="ＭＳ Ｐゴシック" pitchFamily="34" charset="-128"/>
              </a:rPr>
              <a:pPr>
                <a:defRPr/>
              </a:pPr>
              <a:t>46</a:t>
            </a:fld>
            <a:endParaRPr lang="en-US" smtClean="0">
              <a:solidFill>
                <a:srgbClr val="000000"/>
              </a:solidFill>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FF522D3-28BE-4DF1-931C-DCD3B4233F3F}" type="slidenum">
              <a:rPr lang="en-US" smtClean="0">
                <a:ea typeface="ＭＳ Ｐゴシック" pitchFamily="34" charset="-128"/>
              </a:rPr>
              <a:pPr>
                <a:defRPr/>
              </a:pPr>
              <a:t>47</a:t>
            </a:fld>
            <a:endParaRPr lang="en-US" smtClean="0">
              <a:ea typeface="ＭＳ Ｐゴシック" pitchFamily="34" charset="-128"/>
            </a:endParaRPr>
          </a:p>
        </p:txBody>
      </p:sp>
      <p:sp>
        <p:nvSpPr>
          <p:cNvPr id="433154"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a:fld id="{44F16653-8DCB-4FED-ADE0-FD6FDDBEAD5E}" type="slidenum">
              <a:rPr lang="en-US" sz="1200"/>
              <a:pPr algn="r"/>
              <a:t>47</a:t>
            </a:fld>
            <a:endParaRPr lang="en-US" sz="1200"/>
          </a:p>
        </p:txBody>
      </p:sp>
      <p:sp>
        <p:nvSpPr>
          <p:cNvPr id="433155" name="Rectangle 2"/>
          <p:cNvSpPr>
            <a:spLocks noGrp="1" noRot="1" noChangeArrowheads="1" noTextEdit="1"/>
          </p:cNvSpPr>
          <p:nvPr>
            <p:ph type="sldImg"/>
          </p:nvPr>
        </p:nvSpPr>
        <p:spPr bwMode="auto">
          <a:noFill/>
          <a:ln>
            <a:solidFill>
              <a:srgbClr val="000000"/>
            </a:solidFill>
            <a:miter lim="800000"/>
            <a:headEnd/>
            <a:tailEnd/>
          </a:ln>
        </p:spPr>
      </p:sp>
      <p:sp>
        <p:nvSpPr>
          <p:cNvPr id="433156" name="Rectangle 3"/>
          <p:cNvSpPr>
            <a:spLocks noGrp="1" noChangeArrowheads="1"/>
          </p:cNvSpPr>
          <p:nvPr>
            <p:ph type="body" idx="1"/>
          </p:nvPr>
        </p:nvSpPr>
        <p:spPr bwMode="auto">
          <a:xfrm>
            <a:off x="925513" y="4386263"/>
            <a:ext cx="5083175" cy="4154487"/>
          </a:xfrm>
          <a:noFill/>
        </p:spPr>
        <p:txBody>
          <a:bodyPr wrap="square" numCol="1" anchor="t" anchorCtr="0" compatLnSpc="1">
            <a:prstTxWarp prst="textNoShape">
              <a:avLst/>
            </a:prstTxWarp>
          </a:bodyPr>
          <a:lstStyle/>
          <a:p>
            <a:pPr eaLnBrk="1" hangingPunct="1"/>
            <a:r>
              <a:rPr lang="en-US" smtClean="0"/>
              <a:t>Entering our observations into eBird really does make a difference. Now people around the country are using our data! And each checklist we’ve submitted helps add to the understanding of birds. The scientists at the Cornell Lab of Ornithology appreciate our participation.</a:t>
            </a:r>
          </a:p>
          <a:p>
            <a:pPr eaLnBrk="1" hangingPunct="1"/>
            <a:endParaRPr lang="en-US" smtClean="0"/>
          </a:p>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2"/>
          <p:cNvSpPr>
            <a:spLocks noGrp="1" noRot="1" noChangeAspect="1" noTextEdit="1"/>
          </p:cNvSpPr>
          <p:nvPr>
            <p:ph type="sldImg"/>
          </p:nvPr>
        </p:nvSpPr>
        <p:spPr bwMode="auto">
          <a:noFill/>
          <a:ln>
            <a:solidFill>
              <a:srgbClr val="000000"/>
            </a:solidFill>
            <a:miter lim="800000"/>
            <a:headEnd/>
            <a:tailEnd/>
          </a:ln>
        </p:spPr>
      </p:sp>
      <p:sp>
        <p:nvSpPr>
          <p:cNvPr id="435202" name="Rectangle 3"/>
          <p:cNvSpPr>
            <a:spLocks noGrp="1"/>
          </p:cNvSpPr>
          <p:nvPr>
            <p:ph type="body" idx="1"/>
          </p:nvPr>
        </p:nvSpPr>
        <p:spPr bwMode="auto">
          <a:xfrm>
            <a:off x="693738" y="4386263"/>
            <a:ext cx="5548312" cy="4154487"/>
          </a:xfrm>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2"/>
          <p:cNvSpPr>
            <a:spLocks noGrp="1" noRot="1" noChangeAspect="1" noTextEdit="1"/>
          </p:cNvSpPr>
          <p:nvPr>
            <p:ph type="sldImg"/>
          </p:nvPr>
        </p:nvSpPr>
        <p:spPr bwMode="auto">
          <a:noFill/>
          <a:ln>
            <a:solidFill>
              <a:srgbClr val="000000"/>
            </a:solidFill>
            <a:miter lim="800000"/>
            <a:headEnd/>
            <a:tailEnd/>
          </a:ln>
        </p:spPr>
      </p:sp>
      <p:sp>
        <p:nvSpPr>
          <p:cNvPr id="43725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Rot="1" noChangeAspect="1" noTextEdit="1"/>
          </p:cNvSpPr>
          <p:nvPr>
            <p:ph type="sldImg"/>
          </p:nvPr>
        </p:nvSpPr>
        <p:spPr bwMode="auto">
          <a:noFill/>
          <a:ln>
            <a:solidFill>
              <a:srgbClr val="000000"/>
            </a:solidFill>
            <a:miter lim="800000"/>
            <a:headEnd/>
            <a:tailEnd/>
          </a:ln>
        </p:spPr>
      </p:sp>
      <p:sp>
        <p:nvSpPr>
          <p:cNvPr id="43929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Rot="1" noChangeAspect="1" noTextEdit="1"/>
          </p:cNvSpPr>
          <p:nvPr>
            <p:ph type="sldImg"/>
          </p:nvPr>
        </p:nvSpPr>
        <p:spPr bwMode="auto">
          <a:noFill/>
          <a:ln>
            <a:solidFill>
              <a:srgbClr val="000000"/>
            </a:solidFill>
            <a:miter lim="800000"/>
            <a:headEnd/>
            <a:tailEnd/>
          </a:ln>
        </p:spPr>
      </p:sp>
      <p:sp>
        <p:nvSpPr>
          <p:cNvPr id="4413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Rot="1" noChangeAspect="1" noTextEdit="1"/>
          </p:cNvSpPr>
          <p:nvPr>
            <p:ph type="sldImg"/>
          </p:nvPr>
        </p:nvSpPr>
        <p:spPr bwMode="auto">
          <a:noFill/>
          <a:ln>
            <a:solidFill>
              <a:srgbClr val="000000"/>
            </a:solidFill>
            <a:miter lim="800000"/>
            <a:headEnd/>
            <a:tailEnd/>
          </a:ln>
        </p:spPr>
      </p:sp>
      <p:sp>
        <p:nvSpPr>
          <p:cNvPr id="44339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Grp="1" noRot="1" noChangeAspect="1" noTextEdit="1"/>
          </p:cNvSpPr>
          <p:nvPr>
            <p:ph type="sldImg"/>
          </p:nvPr>
        </p:nvSpPr>
        <p:spPr bwMode="auto">
          <a:noFill/>
          <a:ln>
            <a:solidFill>
              <a:srgbClr val="000000"/>
            </a:solidFill>
            <a:miter lim="800000"/>
            <a:headEnd/>
            <a:tailEnd/>
          </a:ln>
        </p:spPr>
      </p:sp>
      <p:sp>
        <p:nvSpPr>
          <p:cNvPr id="44544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Rot="1" noChangeAspect="1" noTextEdit="1"/>
          </p:cNvSpPr>
          <p:nvPr>
            <p:ph type="sldImg"/>
          </p:nvPr>
        </p:nvSpPr>
        <p:spPr bwMode="auto">
          <a:noFill/>
          <a:ln>
            <a:solidFill>
              <a:srgbClr val="000000"/>
            </a:solidFill>
            <a:miter lim="800000"/>
            <a:headEnd/>
            <a:tailEnd/>
          </a:ln>
        </p:spPr>
      </p:sp>
      <p:sp>
        <p:nvSpPr>
          <p:cNvPr id="44749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spect="1" noTextEdit="1"/>
          </p:cNvSpPr>
          <p:nvPr>
            <p:ph type="sldImg"/>
          </p:nvPr>
        </p:nvSpPr>
        <p:spPr bwMode="auto">
          <a:noFill/>
          <a:ln>
            <a:solidFill>
              <a:srgbClr val="000000"/>
            </a:solidFill>
            <a:miter lim="800000"/>
            <a:headEnd/>
            <a:tailEnd/>
          </a:ln>
        </p:spPr>
      </p:sp>
      <p:sp>
        <p:nvSpPr>
          <p:cNvPr id="4495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TextEdit="1"/>
          </p:cNvSpPr>
          <p:nvPr>
            <p:ph type="sldImg"/>
          </p:nvPr>
        </p:nvSpPr>
        <p:spPr bwMode="auto">
          <a:noFill/>
          <a:ln>
            <a:solidFill>
              <a:srgbClr val="000000"/>
            </a:solidFill>
            <a:miter lim="800000"/>
            <a:headEnd/>
            <a:tailEnd/>
          </a:ln>
        </p:spPr>
      </p:sp>
      <p:sp>
        <p:nvSpPr>
          <p:cNvPr id="45158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Rot="1" noChangeAspect="1" noTextEdit="1"/>
          </p:cNvSpPr>
          <p:nvPr>
            <p:ph type="sldImg"/>
          </p:nvPr>
        </p:nvSpPr>
        <p:spPr bwMode="auto">
          <a:noFill/>
          <a:ln>
            <a:solidFill>
              <a:srgbClr val="000000"/>
            </a:solidFill>
            <a:miter lim="800000"/>
            <a:headEnd/>
            <a:tailEnd/>
          </a:ln>
        </p:spPr>
      </p:sp>
      <p:sp>
        <p:nvSpPr>
          <p:cNvPr id="45363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defTabSz="923925" eaLnBrk="0" hangingPunct="0"/>
            <a:fld id="{A222D732-4673-4DFF-897E-E6AA73A35C23}" type="slidenum">
              <a:rPr lang="en-US" sz="1200"/>
              <a:pPr algn="r" defTabSz="923925" eaLnBrk="0" hangingPunct="0"/>
              <a:t>58</a:t>
            </a:fld>
            <a:endParaRPr lang="en-US" sz="1200"/>
          </a:p>
        </p:txBody>
      </p:sp>
      <p:sp>
        <p:nvSpPr>
          <p:cNvPr id="455682" name="Rectangle 2"/>
          <p:cNvSpPr>
            <a:spLocks noGrp="1" noRot="1" noChangeArrowheads="1" noTextEdit="1"/>
          </p:cNvSpPr>
          <p:nvPr>
            <p:ph type="sldImg"/>
          </p:nvPr>
        </p:nvSpPr>
        <p:spPr bwMode="auto">
          <a:noFill/>
          <a:ln>
            <a:solidFill>
              <a:srgbClr val="000000"/>
            </a:solidFill>
            <a:miter lim="800000"/>
            <a:headEnd/>
            <a:tailEnd/>
          </a:ln>
        </p:spPr>
      </p:sp>
      <p:sp>
        <p:nvSpPr>
          <p:cNvPr id="455683" name="Rectangle 3"/>
          <p:cNvSpPr>
            <a:spLocks noGrp="1" noChangeArrowheads="1"/>
          </p:cNvSpPr>
          <p:nvPr>
            <p:ph type="body" idx="1"/>
          </p:nvPr>
        </p:nvSpPr>
        <p:spPr bwMode="auto">
          <a:xfrm>
            <a:off x="925513" y="4386263"/>
            <a:ext cx="5083175" cy="4154487"/>
          </a:xfrm>
          <a:noFill/>
        </p:spPr>
        <p:txBody>
          <a:bodyPr wrap="square" numCol="1" anchor="t" anchorCtr="0" compatLnSpc="1">
            <a:prstTxWarp prst="textNoShape">
              <a:avLst/>
            </a:prstTxWarp>
          </a:bodyPr>
          <a:lstStyle/>
          <a:p>
            <a:r>
              <a:rPr lang="en-US" smtClean="0"/>
              <a:t>When we submitted data, we went to the “Submit Observations” tab. But when you want to look at data, you should go to the “View and Explore Data” tab next to it.</a:t>
            </a:r>
          </a:p>
          <a:p>
            <a:endParaRPr lang="en-US" smtClean="0"/>
          </a:p>
          <a:p>
            <a:r>
              <a:rPr lang="en-US" smtClean="0"/>
              <a:t>(Note: You can demo the following slides, then have teachers go live onto eBird to explore their own questions!)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defTabSz="923925" eaLnBrk="0" hangingPunct="0"/>
            <a:fld id="{F02CB401-26E8-49FC-9020-7394AA453F2E}" type="slidenum">
              <a:rPr lang="en-US" sz="1200"/>
              <a:pPr algn="r" defTabSz="923925" eaLnBrk="0" hangingPunct="0"/>
              <a:t>59</a:t>
            </a:fld>
            <a:endParaRPr lang="en-US" sz="1200"/>
          </a:p>
        </p:txBody>
      </p:sp>
      <p:sp>
        <p:nvSpPr>
          <p:cNvPr id="457730" name="Rectangle 2"/>
          <p:cNvSpPr>
            <a:spLocks noGrp="1" noRot="1" noChangeArrowheads="1" noTextEdit="1"/>
          </p:cNvSpPr>
          <p:nvPr>
            <p:ph type="sldImg"/>
          </p:nvPr>
        </p:nvSpPr>
        <p:spPr bwMode="auto">
          <a:noFill/>
          <a:ln>
            <a:solidFill>
              <a:srgbClr val="000000"/>
            </a:solidFill>
            <a:miter lim="800000"/>
            <a:headEnd/>
            <a:tailEnd/>
          </a:ln>
        </p:spPr>
      </p:sp>
      <p:sp>
        <p:nvSpPr>
          <p:cNvPr id="457731" name="Rectangle 3"/>
          <p:cNvSpPr>
            <a:spLocks noGrp="1" noChangeArrowheads="1"/>
          </p:cNvSpPr>
          <p:nvPr>
            <p:ph type="body" idx="1"/>
          </p:nvPr>
        </p:nvSpPr>
        <p:spPr bwMode="auto">
          <a:xfrm>
            <a:off x="925513" y="4386263"/>
            <a:ext cx="5083175" cy="4154487"/>
          </a:xfrm>
          <a:noFill/>
        </p:spPr>
        <p:txBody>
          <a:bodyPr wrap="square" lIns="90644" tIns="45322" rIns="90644" bIns="45322" numCol="1" anchor="t" anchorCtr="0" compatLnSpc="1">
            <a:prstTxWarp prst="textNoShape">
              <a:avLst/>
            </a:prstTxWarp>
          </a:bodyPr>
          <a:lstStyle/>
          <a:p>
            <a:r>
              <a:rPr lang="en-US" smtClean="0"/>
              <a:t>Let’s use the “A particular species” option to find out about the Mourning Dove as an example.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defTabSz="923925" eaLnBrk="0" hangingPunct="0"/>
            <a:fld id="{D47B4130-3199-4F51-B524-142783D385FA}" type="slidenum">
              <a:rPr lang="en-US" sz="1200"/>
              <a:pPr algn="r" defTabSz="923925" eaLnBrk="0" hangingPunct="0"/>
              <a:t>60</a:t>
            </a:fld>
            <a:endParaRPr lang="en-US" sz="1200"/>
          </a:p>
        </p:txBody>
      </p:sp>
      <p:sp>
        <p:nvSpPr>
          <p:cNvPr id="459778" name="Rectangle 2"/>
          <p:cNvSpPr>
            <a:spLocks noGrp="1" noRot="1" noChangeArrowheads="1" noTextEdit="1"/>
          </p:cNvSpPr>
          <p:nvPr>
            <p:ph type="sldImg"/>
          </p:nvPr>
        </p:nvSpPr>
        <p:spPr bwMode="auto">
          <a:noFill/>
          <a:ln>
            <a:solidFill>
              <a:srgbClr val="000000"/>
            </a:solidFill>
            <a:miter lim="800000"/>
            <a:headEnd/>
            <a:tailEnd/>
          </a:ln>
        </p:spPr>
      </p:sp>
      <p:sp>
        <p:nvSpPr>
          <p:cNvPr id="459779" name="Rectangle 3"/>
          <p:cNvSpPr>
            <a:spLocks noGrp="1" noChangeArrowheads="1"/>
          </p:cNvSpPr>
          <p:nvPr>
            <p:ph type="body" idx="1"/>
          </p:nvPr>
        </p:nvSpPr>
        <p:spPr bwMode="auto">
          <a:xfrm>
            <a:off x="925513" y="4386263"/>
            <a:ext cx="5083175" cy="4154487"/>
          </a:xfrm>
          <a:noFill/>
        </p:spPr>
        <p:txBody>
          <a:bodyPr wrap="square" numCol="1" anchor="t" anchorCtr="0" compatLnSpc="1">
            <a:prstTxWarp prst="textNoShape">
              <a:avLst/>
            </a:prstTxWarp>
          </a:bodyPr>
          <a:lstStyle/>
          <a:p>
            <a:r>
              <a:rPr lang="en-US" smtClean="0"/>
              <a:t>After you type in the bird’s name and select it, you’ll be taken to a map page that looks like this. This page has two parts. At the top is a graph we’ll call a “frequency chart.” The range map is on the bottom.</a:t>
            </a:r>
          </a:p>
          <a:p>
            <a:endParaRPr lang="en-US" smtClean="0"/>
          </a:p>
          <a:p>
            <a:r>
              <a:rPr lang="en-US" b="1" smtClean="0"/>
              <a:t>ASK:</a:t>
            </a:r>
          </a:p>
          <a:p>
            <a:r>
              <a:rPr lang="en-US" smtClean="0"/>
              <a:t>I’ll explain this more in a minute, but what do you notice about this screen right now?</a:t>
            </a:r>
          </a:p>
          <a:p>
            <a:r>
              <a:rPr lang="en-US" b="1" i="1" smtClean="0">
                <a:solidFill>
                  <a:srgbClr val="59712A"/>
                </a:solidFill>
              </a:rPr>
              <a:t>From the map, kids might notice that there is green all over the United States, meaning that the Mourning Dove is common throughout the country (though fewer are seen in the northwestern United States).</a:t>
            </a:r>
          </a:p>
          <a:p>
            <a:pPr>
              <a:lnSpc>
                <a:spcPct val="120000"/>
              </a:lnSpc>
            </a:pPr>
            <a:r>
              <a:rPr lang="en-US" b="1" i="1" smtClean="0">
                <a:solidFill>
                  <a:srgbClr val="59712A"/>
                </a:solidFill>
              </a:rPr>
              <a:t>From the frequency chart, they might be able to notice that the Mourning Dove is pretty common throughout the year.</a:t>
            </a:r>
          </a:p>
          <a:p>
            <a:endParaRPr lang="en-US" i="1" smtClean="0"/>
          </a:p>
          <a:p>
            <a:r>
              <a:rPr lang="en-US" b="1" smtClean="0">
                <a:solidFill>
                  <a:schemeClr val="accent2"/>
                </a:solidFill>
              </a:rPr>
              <a:t>[Note: Accept all answers for now… we’ll get more specific in a few slides!]</a:t>
            </a: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defTabSz="923925" eaLnBrk="0" hangingPunct="0"/>
            <a:fld id="{51E8A591-8003-44D0-8CA3-D8D72156A0AA}" type="slidenum">
              <a:rPr lang="en-US" sz="1200"/>
              <a:pPr algn="r" defTabSz="923925" eaLnBrk="0" hangingPunct="0"/>
              <a:t>61</a:t>
            </a:fld>
            <a:endParaRPr lang="en-US" sz="1200"/>
          </a:p>
        </p:txBody>
      </p:sp>
      <p:sp>
        <p:nvSpPr>
          <p:cNvPr id="461826" name="Rectangle 2"/>
          <p:cNvSpPr>
            <a:spLocks noGrp="1" noRot="1" noChangeArrowheads="1" noTextEdit="1"/>
          </p:cNvSpPr>
          <p:nvPr>
            <p:ph type="sldImg"/>
          </p:nvPr>
        </p:nvSpPr>
        <p:spPr bwMode="auto">
          <a:noFill/>
          <a:ln>
            <a:solidFill>
              <a:srgbClr val="000000"/>
            </a:solidFill>
            <a:miter lim="800000"/>
            <a:headEnd/>
            <a:tailEnd/>
          </a:ln>
        </p:spPr>
      </p:sp>
      <p:sp>
        <p:nvSpPr>
          <p:cNvPr id="461827" name="Rectangle 3"/>
          <p:cNvSpPr>
            <a:spLocks noGrp="1" noChangeArrowheads="1"/>
          </p:cNvSpPr>
          <p:nvPr>
            <p:ph type="body" idx="1"/>
          </p:nvPr>
        </p:nvSpPr>
        <p:spPr bwMode="auto">
          <a:xfrm>
            <a:off x="925513" y="4386263"/>
            <a:ext cx="5083175" cy="4154487"/>
          </a:xfrm>
          <a:noFill/>
        </p:spPr>
        <p:txBody>
          <a:bodyPr wrap="square" numCol="1" anchor="t" anchorCtr="0" compatLnSpc="1">
            <a:prstTxWarp prst="textNoShape">
              <a:avLst/>
            </a:prstTxWarp>
          </a:bodyPr>
          <a:lstStyle/>
          <a:p>
            <a:r>
              <a:rPr lang="en-US" smtClean="0"/>
              <a:t>There are two symbols on the map that we need to know:</a:t>
            </a:r>
          </a:p>
          <a:p>
            <a:r>
              <a:rPr lang="en-US" smtClean="0"/>
              <a:t>Green dots= Mourning Doves have been observed.</a:t>
            </a:r>
          </a:p>
          <a:p>
            <a:r>
              <a:rPr lang="en-US" smtClean="0"/>
              <a:t>Gray X= Places where an eBirder has sent in a checklist, but did not report seeing any Mourning Doves.</a:t>
            </a:r>
          </a:p>
          <a:p>
            <a:r>
              <a:rPr lang="en-US" smtClean="0"/>
              <a:t>There haven’t been any checklists submitted in the white areas, so we can’t be sure whether Mourning Doves would be seen there. Notice that the dots and X’s only show up in New York, since that is the state we selected. We can’t tell anything from this map about the nearby states, like Vermont and Pennsylvania.</a:t>
            </a:r>
          </a:p>
          <a:p>
            <a:endParaRPr lang="en-US" smtClean="0"/>
          </a:p>
          <a:p>
            <a:r>
              <a:rPr lang="en-US" b="1" smtClean="0"/>
              <a:t>ASK:</a:t>
            </a:r>
          </a:p>
          <a:p>
            <a:r>
              <a:rPr lang="en-US" smtClean="0"/>
              <a:t>Where are Mourning Doves seen most?</a:t>
            </a:r>
          </a:p>
          <a:p>
            <a:r>
              <a:rPr lang="en-US" b="1" i="1" smtClean="0">
                <a:solidFill>
                  <a:srgbClr val="59712A"/>
                </a:solidFill>
              </a:rPr>
              <a:t>Many checklists in the western (left) half of the state reported Mourning Doves. Also, on Long Island and along the eastern edge of the state.</a:t>
            </a:r>
          </a:p>
          <a:p>
            <a:endParaRPr lang="en-US" b="1" i="1" smtClean="0">
              <a:solidFill>
                <a:srgbClr val="59712A"/>
              </a:solidFill>
            </a:endParaRPr>
          </a:p>
          <a:p>
            <a:r>
              <a:rPr lang="en-US" smtClean="0"/>
              <a:t>Where are Mourning Doves less likely to be seen?</a:t>
            </a:r>
          </a:p>
          <a:p>
            <a:r>
              <a:rPr lang="en-US" b="1" i="1" smtClean="0">
                <a:solidFill>
                  <a:srgbClr val="59712A"/>
                </a:solidFill>
              </a:rPr>
              <a:t>In the northern/central part of the state.</a:t>
            </a:r>
            <a:r>
              <a:rPr lang="en-US" i="1" smtClean="0"/>
              <a:t> </a:t>
            </a:r>
          </a:p>
          <a:p>
            <a:endParaRPr lang="en-US" smtClean="0"/>
          </a:p>
          <a:p>
            <a:r>
              <a:rPr lang="en-US" smtClean="0"/>
              <a:t>Note that we can not say whether there are Morning Doves in the parts of the state that are white. We do not have data from those areas, so we can’t come to a conclusion. We need more eBirders in those areas!</a:t>
            </a:r>
          </a:p>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defTabSz="923925" eaLnBrk="0" hangingPunct="0"/>
            <a:fld id="{27552D66-7C1F-49CE-B854-0778F68D67D7}" type="slidenum">
              <a:rPr lang="en-US" sz="1200"/>
              <a:pPr algn="r" defTabSz="923925" eaLnBrk="0" hangingPunct="0"/>
              <a:t>62</a:t>
            </a:fld>
            <a:endParaRPr lang="en-US" sz="1200"/>
          </a:p>
        </p:txBody>
      </p:sp>
      <p:sp>
        <p:nvSpPr>
          <p:cNvPr id="463874" name="Rectangle 2"/>
          <p:cNvSpPr>
            <a:spLocks noGrp="1" noRot="1" noChangeArrowheads="1" noTextEdit="1"/>
          </p:cNvSpPr>
          <p:nvPr>
            <p:ph type="sldImg"/>
          </p:nvPr>
        </p:nvSpPr>
        <p:spPr bwMode="auto">
          <a:noFill/>
          <a:ln>
            <a:solidFill>
              <a:srgbClr val="000000"/>
            </a:solidFill>
            <a:miter lim="800000"/>
            <a:headEnd/>
            <a:tailEnd/>
          </a:ln>
        </p:spPr>
      </p:sp>
      <p:sp>
        <p:nvSpPr>
          <p:cNvPr id="463875" name="Rectangle 3"/>
          <p:cNvSpPr>
            <a:spLocks noGrp="1" noChangeArrowheads="1"/>
          </p:cNvSpPr>
          <p:nvPr>
            <p:ph type="body" idx="1"/>
          </p:nvPr>
        </p:nvSpPr>
        <p:spPr bwMode="auto">
          <a:xfrm>
            <a:off x="925513" y="4386263"/>
            <a:ext cx="5083175" cy="4154487"/>
          </a:xfrm>
          <a:noFill/>
        </p:spPr>
        <p:txBody>
          <a:bodyPr wrap="square" numCol="1" anchor="t" anchorCtr="0" compatLnSpc="1">
            <a:prstTxWarp prst="textNoShape">
              <a:avLst/>
            </a:prstTxWarp>
          </a:bodyPr>
          <a:lstStyle/>
          <a:p>
            <a:r>
              <a:rPr lang="en-US" smtClean="0"/>
              <a:t>We’ve already explored eBird maps and frequency charts and discovered some of the things we can learn from them. Now let’s look at two of the other types of graphs available for summarizing eBird data: frequency graphs and average count graphs. Taken together, these graphs can tell us a lot about what’s going on with a particular species.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TextEdit="1"/>
          </p:cNvSpPr>
          <p:nvPr>
            <p:ph type="sldImg"/>
          </p:nvPr>
        </p:nvSpPr>
        <p:spPr bwMode="auto">
          <a:noFill/>
          <a:ln>
            <a:solidFill>
              <a:srgbClr val="000000"/>
            </a:solidFill>
            <a:miter lim="800000"/>
            <a:headEnd/>
            <a:tailEnd/>
          </a:ln>
        </p:spPr>
      </p:sp>
      <p:sp>
        <p:nvSpPr>
          <p:cNvPr id="46592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Rot="1" noChangeAspect="1" noTextEdit="1"/>
          </p:cNvSpPr>
          <p:nvPr>
            <p:ph type="sldImg"/>
          </p:nvPr>
        </p:nvSpPr>
        <p:spPr bwMode="auto">
          <a:noFill/>
          <a:ln>
            <a:solidFill>
              <a:srgbClr val="000000"/>
            </a:solidFill>
            <a:miter lim="800000"/>
            <a:headEnd/>
            <a:tailEnd/>
          </a:ln>
        </p:spPr>
      </p:sp>
      <p:sp>
        <p:nvSpPr>
          <p:cNvPr id="46797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Rot="1" noChangeAspect="1" noTextEdit="1"/>
          </p:cNvSpPr>
          <p:nvPr>
            <p:ph type="sldImg"/>
          </p:nvPr>
        </p:nvSpPr>
        <p:spPr bwMode="auto">
          <a:noFill/>
          <a:ln>
            <a:solidFill>
              <a:srgbClr val="000000"/>
            </a:solidFill>
            <a:miter lim="800000"/>
            <a:headEnd/>
            <a:tailEnd/>
          </a:ln>
        </p:spPr>
      </p:sp>
      <p:sp>
        <p:nvSpPr>
          <p:cNvPr id="47001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Rot="1" noChangeAspect="1" noTextEdit="1"/>
          </p:cNvSpPr>
          <p:nvPr>
            <p:ph type="sldImg"/>
          </p:nvPr>
        </p:nvSpPr>
        <p:spPr bwMode="auto">
          <a:noFill/>
          <a:ln>
            <a:solidFill>
              <a:srgbClr val="000000"/>
            </a:solidFill>
            <a:miter lim="800000"/>
            <a:headEnd/>
            <a:tailEnd/>
          </a:ln>
        </p:spPr>
      </p:sp>
      <p:sp>
        <p:nvSpPr>
          <p:cNvPr id="4720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Grp="1" noRot="1" noChangeAspect="1" noTextEdit="1"/>
          </p:cNvSpPr>
          <p:nvPr>
            <p:ph type="sldImg"/>
          </p:nvPr>
        </p:nvSpPr>
        <p:spPr bwMode="auto">
          <a:noFill/>
          <a:ln>
            <a:solidFill>
              <a:srgbClr val="000000"/>
            </a:solidFill>
            <a:miter lim="800000"/>
            <a:headEnd/>
            <a:tailEnd/>
          </a:ln>
        </p:spPr>
      </p:sp>
      <p:sp>
        <p:nvSpPr>
          <p:cNvPr id="4741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2"/>
          <p:cNvSpPr>
            <a:spLocks noGrp="1" noRot="1" noChangeAspect="1" noTextEdit="1"/>
          </p:cNvSpPr>
          <p:nvPr>
            <p:ph type="sldImg"/>
          </p:nvPr>
        </p:nvSpPr>
        <p:spPr bwMode="auto">
          <a:noFill/>
          <a:ln>
            <a:solidFill>
              <a:srgbClr val="000000"/>
            </a:solidFill>
            <a:miter lim="800000"/>
            <a:headEnd/>
            <a:tailEnd/>
          </a:ln>
        </p:spPr>
      </p:sp>
      <p:sp>
        <p:nvSpPr>
          <p:cNvPr id="47616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This video is included on the “Most Wanted Birds” DVD that comes with the curriculum package.</a:t>
            </a:r>
          </a:p>
          <a:p>
            <a:r>
              <a:rPr lang="en-US" smtClean="0"/>
              <a:t>Video available online at http://www.youtube.com/watch?v=d5OPTvrHh0U</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defTabSz="923925" eaLnBrk="0" hangingPunct="0"/>
            <a:fld id="{0C67EBB2-FF00-41D7-B86B-82626659F42D}" type="slidenum">
              <a:rPr lang="en-US" sz="1200"/>
              <a:pPr algn="r" defTabSz="923925" eaLnBrk="0" hangingPunct="0"/>
              <a:t>69</a:t>
            </a:fld>
            <a:endParaRPr lang="en-US" sz="1200"/>
          </a:p>
        </p:txBody>
      </p:sp>
      <p:sp>
        <p:nvSpPr>
          <p:cNvPr id="478210" name="Rectangle 7"/>
          <p:cNvSpPr txBox="1">
            <a:spLocks noGrp="1" noChangeArrowheads="1"/>
          </p:cNvSpPr>
          <p:nvPr/>
        </p:nvSpPr>
        <p:spPr bwMode="auto">
          <a:xfrm>
            <a:off x="3929063" y="8770938"/>
            <a:ext cx="3005137" cy="461962"/>
          </a:xfrm>
          <a:prstGeom prst="rect">
            <a:avLst/>
          </a:prstGeom>
          <a:noFill/>
          <a:ln w="9525">
            <a:noFill/>
            <a:miter lim="800000"/>
            <a:headEnd/>
            <a:tailEnd/>
          </a:ln>
        </p:spPr>
        <p:txBody>
          <a:bodyPr lIns="92382" tIns="46191" rIns="92382" bIns="46191" anchor="b"/>
          <a:lstStyle/>
          <a:p>
            <a:pPr algn="r" defTabSz="923925" eaLnBrk="0" hangingPunct="0"/>
            <a:fld id="{3666965A-36FA-4AF0-B153-B0141FE9D921}" type="slidenum">
              <a:rPr lang="en-US" sz="1200"/>
              <a:pPr algn="r" defTabSz="923925" eaLnBrk="0" hangingPunct="0"/>
              <a:t>69</a:t>
            </a:fld>
            <a:endParaRPr lang="en-US" sz="1200"/>
          </a:p>
        </p:txBody>
      </p:sp>
      <p:sp>
        <p:nvSpPr>
          <p:cNvPr id="478211" name="Rectangle 2"/>
          <p:cNvSpPr>
            <a:spLocks noGrp="1" noRot="1" noChangeArrowheads="1" noTextEdit="1"/>
          </p:cNvSpPr>
          <p:nvPr>
            <p:ph type="sldImg"/>
          </p:nvPr>
        </p:nvSpPr>
        <p:spPr bwMode="auto">
          <a:solidFill>
            <a:srgbClr val="FFFFFF"/>
          </a:solidFill>
          <a:ln>
            <a:solidFill>
              <a:srgbClr val="000000"/>
            </a:solidFill>
            <a:miter lim="800000"/>
            <a:headEnd/>
            <a:tailEnd/>
          </a:ln>
        </p:spPr>
      </p:sp>
      <p:sp>
        <p:nvSpPr>
          <p:cNvPr id="478212" name="Rectangle 3"/>
          <p:cNvSpPr>
            <a:spLocks noGrp="1" noChangeArrowheads="1"/>
          </p:cNvSpPr>
          <p:nvPr>
            <p:ph type="body" idx="1"/>
          </p:nvPr>
        </p:nvSpPr>
        <p:spPr bwMode="auto">
          <a:xfrm>
            <a:off x="922338" y="4386263"/>
            <a:ext cx="5089525" cy="4154487"/>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smtClean="0"/>
              <a:t>As you can see, if Cornell doesn’t have several observations from many people, the data isn’t as useful or revealing.  </a:t>
            </a:r>
          </a:p>
          <a:p>
            <a:endParaRPr lang="en-US" smtClean="0"/>
          </a:p>
          <a:p>
            <a:r>
              <a:rPr lang="en-US" smtClean="0"/>
              <a:t>So keep the counts coming!</a:t>
            </a:r>
          </a:p>
          <a:p>
            <a:endParaRPr lang="en-US" smtClean="0"/>
          </a:p>
          <a:p>
            <a:r>
              <a:rPr lang="en-US" smtClean="0"/>
              <a:t>And use eBird to view and explore data!</a:t>
            </a:r>
          </a:p>
          <a:p>
            <a:endParaRPr lang="en-US" smtClean="0"/>
          </a:p>
          <a:p>
            <a:r>
              <a:rPr lang="en-US" smtClean="0"/>
              <a:t>Activity (next slide):  Go online to view and explore your own questions!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TextEdit="1"/>
          </p:cNvSpPr>
          <p:nvPr>
            <p:ph type="sldImg"/>
          </p:nvPr>
        </p:nvSpPr>
        <p:spPr bwMode="auto">
          <a:noFill/>
          <a:ln>
            <a:solidFill>
              <a:srgbClr val="000000"/>
            </a:solidFill>
            <a:miter lim="800000"/>
            <a:headEnd/>
            <a:tailEnd/>
          </a:ln>
        </p:spPr>
      </p:sp>
      <p:sp>
        <p:nvSpPr>
          <p:cNvPr id="48025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p:cNvSpPr>
            <a:spLocks noGrp="1" noRot="1" noChangeAspect="1" noTextEdit="1"/>
          </p:cNvSpPr>
          <p:nvPr>
            <p:ph type="sldImg"/>
          </p:nvPr>
        </p:nvSpPr>
        <p:spPr bwMode="auto">
          <a:noFill/>
          <a:ln>
            <a:solidFill>
              <a:srgbClr val="000000"/>
            </a:solidFill>
            <a:miter lim="800000"/>
            <a:headEnd/>
            <a:tailEnd/>
          </a:ln>
        </p:spPr>
      </p:sp>
      <p:sp>
        <p:nvSpPr>
          <p:cNvPr id="48230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2"/>
          <p:cNvSpPr>
            <a:spLocks noGrp="1" noRot="1" noChangeAspect="1" noTextEdit="1"/>
          </p:cNvSpPr>
          <p:nvPr>
            <p:ph type="sldImg"/>
          </p:nvPr>
        </p:nvSpPr>
        <p:spPr bwMode="auto">
          <a:noFill/>
          <a:ln>
            <a:solidFill>
              <a:srgbClr val="000000"/>
            </a:solidFill>
            <a:miter lim="800000"/>
            <a:headEnd/>
            <a:tailEnd/>
          </a:ln>
        </p:spPr>
      </p:sp>
      <p:sp>
        <p:nvSpPr>
          <p:cNvPr id="48435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C) Diopter</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noRot="1" noChangeAspect="1" noTextEdit="1"/>
          </p:cNvSpPr>
          <p:nvPr>
            <p:ph type="sldImg"/>
          </p:nvPr>
        </p:nvSpPr>
        <p:spPr bwMode="auto">
          <a:noFill/>
          <a:ln>
            <a:solidFill>
              <a:srgbClr val="000000"/>
            </a:solidFill>
            <a:miter lim="800000"/>
            <a:headEnd/>
            <a:tailEnd/>
          </a:ln>
        </p:spPr>
      </p:sp>
      <p:sp>
        <p:nvSpPr>
          <p:cNvPr id="48640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 Check to see if the lenses need cleaning.</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2"/>
          <p:cNvSpPr>
            <a:spLocks noGrp="1" noRot="1" noChangeAspect="1" noTextEdit="1"/>
          </p:cNvSpPr>
          <p:nvPr>
            <p:ph type="sldImg"/>
          </p:nvPr>
        </p:nvSpPr>
        <p:spPr bwMode="auto">
          <a:noFill/>
          <a:ln>
            <a:solidFill>
              <a:srgbClr val="000000"/>
            </a:solidFill>
            <a:miter lim="800000"/>
            <a:headEnd/>
            <a:tailEnd/>
          </a:ln>
        </p:spPr>
      </p:sp>
      <p:sp>
        <p:nvSpPr>
          <p:cNvPr id="48845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True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Grp="1" noRot="1" noChangeAspect="1" noTextEdit="1"/>
          </p:cNvSpPr>
          <p:nvPr>
            <p:ph type="sldImg"/>
          </p:nvPr>
        </p:nvSpPr>
        <p:spPr bwMode="auto">
          <a:noFill/>
          <a:ln>
            <a:solidFill>
              <a:srgbClr val="000000"/>
            </a:solidFill>
            <a:miter lim="800000"/>
            <a:headEnd/>
            <a:tailEnd/>
          </a:ln>
        </p:spPr>
      </p:sp>
      <p:sp>
        <p:nvSpPr>
          <p:cNvPr id="49049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2"/>
          <p:cNvSpPr>
            <a:spLocks noGrp="1" noRot="1" noChangeAspect="1" noTextEdit="1"/>
          </p:cNvSpPr>
          <p:nvPr>
            <p:ph type="sldImg"/>
          </p:nvPr>
        </p:nvSpPr>
        <p:spPr bwMode="auto">
          <a:noFill/>
          <a:ln>
            <a:solidFill>
              <a:srgbClr val="000000"/>
            </a:solidFill>
            <a:miter lim="800000"/>
            <a:headEnd/>
            <a:tailEnd/>
          </a:ln>
        </p:spPr>
      </p:sp>
      <p:sp>
        <p:nvSpPr>
          <p:cNvPr id="4925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2"/>
          <p:cNvSpPr>
            <a:spLocks noGrp="1" noRot="1" noChangeAspect="1" noTextEdit="1"/>
          </p:cNvSpPr>
          <p:nvPr>
            <p:ph type="sldImg"/>
          </p:nvPr>
        </p:nvSpPr>
        <p:spPr bwMode="auto">
          <a:noFill/>
          <a:ln>
            <a:solidFill>
              <a:srgbClr val="000000"/>
            </a:solidFill>
            <a:miter lim="800000"/>
            <a:headEnd/>
            <a:tailEnd/>
          </a:ln>
        </p:spPr>
      </p:sp>
      <p:sp>
        <p:nvSpPr>
          <p:cNvPr id="49459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2"/>
          <p:cNvSpPr>
            <a:spLocks noGrp="1" noRot="1" noChangeAspect="1" noTextEdit="1"/>
          </p:cNvSpPr>
          <p:nvPr>
            <p:ph type="sldImg"/>
          </p:nvPr>
        </p:nvSpPr>
        <p:spPr bwMode="auto">
          <a:noFill/>
          <a:ln>
            <a:solidFill>
              <a:srgbClr val="000000"/>
            </a:solidFill>
            <a:miter lim="800000"/>
            <a:headEnd/>
            <a:tailEnd/>
          </a:ln>
        </p:spPr>
      </p:sp>
      <p:sp>
        <p:nvSpPr>
          <p:cNvPr id="49664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Rot="1" noChangeAspect="1" noTextEdit="1"/>
          </p:cNvSpPr>
          <p:nvPr>
            <p:ph type="sldImg"/>
          </p:nvPr>
        </p:nvSpPr>
        <p:spPr bwMode="auto">
          <a:noFill/>
          <a:ln>
            <a:solidFill>
              <a:srgbClr val="000000"/>
            </a:solidFill>
            <a:miter lim="800000"/>
            <a:headEnd/>
            <a:tailEnd/>
          </a:ln>
        </p:spPr>
      </p:sp>
      <p:sp>
        <p:nvSpPr>
          <p:cNvPr id="49869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Rot="1" noChangeAspect="1" noTextEdit="1"/>
          </p:cNvSpPr>
          <p:nvPr>
            <p:ph type="sldImg"/>
          </p:nvPr>
        </p:nvSpPr>
        <p:spPr bwMode="auto">
          <a:noFill/>
          <a:ln>
            <a:solidFill>
              <a:srgbClr val="000000"/>
            </a:solidFill>
            <a:miter lim="800000"/>
            <a:headEnd/>
            <a:tailEnd/>
          </a:ln>
        </p:spPr>
      </p:sp>
      <p:sp>
        <p:nvSpPr>
          <p:cNvPr id="50073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TextEdit="1"/>
          </p:cNvSpPr>
          <p:nvPr>
            <p:ph type="sldImg"/>
          </p:nvPr>
        </p:nvSpPr>
        <p:spPr bwMode="auto">
          <a:noFill/>
          <a:ln>
            <a:solidFill>
              <a:srgbClr val="000000"/>
            </a:solidFill>
            <a:miter lim="800000"/>
            <a:headEnd/>
            <a:tailEnd/>
          </a:ln>
        </p:spPr>
      </p:sp>
      <p:sp>
        <p:nvSpPr>
          <p:cNvPr id="50278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Rot="1" noChangeAspect="1" noTextEdit="1"/>
          </p:cNvSpPr>
          <p:nvPr>
            <p:ph type="sldImg"/>
          </p:nvPr>
        </p:nvSpPr>
        <p:spPr bwMode="auto">
          <a:noFill/>
          <a:ln>
            <a:solidFill>
              <a:srgbClr val="000000"/>
            </a:solidFill>
            <a:miter lim="800000"/>
            <a:headEnd/>
            <a:tailEnd/>
          </a:ln>
        </p:spPr>
      </p:sp>
      <p:sp>
        <p:nvSpPr>
          <p:cNvPr id="50483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TextEdit="1"/>
          </p:cNvSpPr>
          <p:nvPr>
            <p:ph type="sldImg"/>
          </p:nvPr>
        </p:nvSpPr>
        <p:spPr bwMode="auto">
          <a:noFill/>
          <a:ln>
            <a:solidFill>
              <a:srgbClr val="000000"/>
            </a:solidFill>
            <a:miter lim="800000"/>
            <a:headEnd/>
            <a:tailEnd/>
          </a:ln>
        </p:spPr>
      </p:sp>
      <p:sp>
        <p:nvSpPr>
          <p:cNvPr id="50688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noRot="1" noChangeAspect="1" noTextEdit="1"/>
          </p:cNvSpPr>
          <p:nvPr>
            <p:ph type="sldImg"/>
          </p:nvPr>
        </p:nvSpPr>
        <p:spPr bwMode="auto">
          <a:noFill/>
          <a:ln>
            <a:solidFill>
              <a:srgbClr val="000000"/>
            </a:solidFill>
            <a:miter lim="800000"/>
            <a:headEnd/>
            <a:tailEnd/>
          </a:ln>
        </p:spPr>
      </p:sp>
      <p:sp>
        <p:nvSpPr>
          <p:cNvPr id="50893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Grp="1" noRot="1" noChangeAspect="1" noTextEdit="1"/>
          </p:cNvSpPr>
          <p:nvPr>
            <p:ph type="sldImg"/>
          </p:nvPr>
        </p:nvSpPr>
        <p:spPr bwMode="auto">
          <a:noFill/>
          <a:ln>
            <a:solidFill>
              <a:srgbClr val="000000"/>
            </a:solidFill>
            <a:miter lim="800000"/>
            <a:headEnd/>
            <a:tailEnd/>
          </a:ln>
        </p:spPr>
      </p:sp>
      <p:sp>
        <p:nvSpPr>
          <p:cNvPr id="51097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2"/>
          <p:cNvSpPr>
            <a:spLocks noGrp="1" noRot="1" noChangeAspect="1" noTextEdit="1"/>
          </p:cNvSpPr>
          <p:nvPr>
            <p:ph type="sldImg"/>
          </p:nvPr>
        </p:nvSpPr>
        <p:spPr bwMode="auto">
          <a:noFill/>
          <a:ln>
            <a:solidFill>
              <a:srgbClr val="000000"/>
            </a:solidFill>
            <a:miter lim="800000"/>
            <a:headEnd/>
            <a:tailEnd/>
          </a:ln>
        </p:spPr>
      </p:sp>
      <p:sp>
        <p:nvSpPr>
          <p:cNvPr id="51302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True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Rot="1" noChangeAspect="1" noTextEdit="1"/>
          </p:cNvSpPr>
          <p:nvPr>
            <p:ph type="sldImg"/>
          </p:nvPr>
        </p:nvSpPr>
        <p:spPr bwMode="auto">
          <a:noFill/>
          <a:ln>
            <a:solidFill>
              <a:srgbClr val="000000"/>
            </a:solidFill>
            <a:miter lim="800000"/>
            <a:headEnd/>
            <a:tailEnd/>
          </a:ln>
        </p:spPr>
      </p:sp>
      <p:sp>
        <p:nvSpPr>
          <p:cNvPr id="51917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2"/>
          <p:cNvSpPr>
            <a:spLocks noGrp="1" noRot="1" noChangeAspect="1" noTextEdit="1"/>
          </p:cNvSpPr>
          <p:nvPr>
            <p:ph type="sldImg"/>
          </p:nvPr>
        </p:nvSpPr>
        <p:spPr bwMode="auto">
          <a:noFill/>
          <a:ln>
            <a:solidFill>
              <a:srgbClr val="000000"/>
            </a:solidFill>
            <a:miter lim="800000"/>
            <a:headEnd/>
            <a:tailEnd/>
          </a:ln>
        </p:spPr>
      </p:sp>
      <p:sp>
        <p:nvSpPr>
          <p:cNvPr id="52121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2"/>
          <p:cNvSpPr>
            <a:spLocks noGrp="1" noRot="1" noChangeAspect="1" noTextEdit="1"/>
          </p:cNvSpPr>
          <p:nvPr>
            <p:ph type="sldImg"/>
          </p:nvPr>
        </p:nvSpPr>
        <p:spPr bwMode="auto">
          <a:noFill/>
          <a:ln>
            <a:solidFill>
              <a:srgbClr val="000000"/>
            </a:solidFill>
            <a:miter lim="800000"/>
            <a:headEnd/>
            <a:tailEnd/>
          </a:ln>
        </p:spPr>
      </p:sp>
      <p:sp>
        <p:nvSpPr>
          <p:cNvPr id="52326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2"/>
          <p:cNvSpPr>
            <a:spLocks noGrp="1" noRot="1" noChangeAspect="1" noTextEdit="1"/>
          </p:cNvSpPr>
          <p:nvPr>
            <p:ph type="sldImg"/>
          </p:nvPr>
        </p:nvSpPr>
        <p:spPr bwMode="auto">
          <a:noFill/>
          <a:ln>
            <a:solidFill>
              <a:srgbClr val="000000"/>
            </a:solidFill>
            <a:miter lim="800000"/>
            <a:headEnd/>
            <a:tailEnd/>
          </a:ln>
        </p:spPr>
      </p:sp>
      <p:sp>
        <p:nvSpPr>
          <p:cNvPr id="52531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2"/>
          <p:cNvSpPr>
            <a:spLocks noGrp="1" noRot="1" noChangeAspect="1" noTextEdit="1"/>
          </p:cNvSpPr>
          <p:nvPr>
            <p:ph type="sldImg"/>
          </p:nvPr>
        </p:nvSpPr>
        <p:spPr bwMode="auto">
          <a:noFill/>
          <a:ln>
            <a:solidFill>
              <a:srgbClr val="000000"/>
            </a:solidFill>
            <a:miter lim="800000"/>
            <a:headEnd/>
            <a:tailEnd/>
          </a:ln>
        </p:spPr>
      </p:sp>
      <p:sp>
        <p:nvSpPr>
          <p:cNvPr id="52736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Grp="1" noRot="1" noChangeAspect="1" noTextEdit="1"/>
          </p:cNvSpPr>
          <p:nvPr>
            <p:ph type="sldImg"/>
          </p:nvPr>
        </p:nvSpPr>
        <p:spPr bwMode="auto">
          <a:noFill/>
          <a:ln>
            <a:solidFill>
              <a:srgbClr val="000000"/>
            </a:solidFill>
            <a:miter lim="800000"/>
            <a:headEnd/>
            <a:tailEnd/>
          </a:ln>
        </p:spPr>
      </p:sp>
      <p:sp>
        <p:nvSpPr>
          <p:cNvPr id="52941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2"/>
          <p:cNvSpPr>
            <a:spLocks noGrp="1" noRot="1" noChangeAspect="1" noTextEdit="1"/>
          </p:cNvSpPr>
          <p:nvPr>
            <p:ph type="sldImg"/>
          </p:nvPr>
        </p:nvSpPr>
        <p:spPr bwMode="auto">
          <a:noFill/>
          <a:ln>
            <a:solidFill>
              <a:srgbClr val="000000"/>
            </a:solidFill>
            <a:miter lim="800000"/>
            <a:headEnd/>
            <a:tailEnd/>
          </a:ln>
        </p:spPr>
      </p:sp>
      <p:sp>
        <p:nvSpPr>
          <p:cNvPr id="53145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Slide Image Placeholder 1"/>
          <p:cNvSpPr>
            <a:spLocks noGrp="1" noRot="1" noChangeAspect="1" noTextEdit="1"/>
          </p:cNvSpPr>
          <p:nvPr>
            <p:ph type="sldImg"/>
          </p:nvPr>
        </p:nvSpPr>
        <p:spPr bwMode="auto">
          <a:noFill/>
          <a:ln>
            <a:solidFill>
              <a:srgbClr val="000000"/>
            </a:solidFill>
            <a:miter lim="800000"/>
            <a:headEnd/>
            <a:tailEnd/>
          </a:ln>
        </p:spPr>
      </p:sp>
      <p:sp>
        <p:nvSpPr>
          <p:cNvPr id="533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2E1FAEE-8424-47DF-B3ED-2B662028B89E}" type="slidenum">
              <a:rPr lang="en-US" smtClean="0">
                <a:ea typeface="ＭＳ Ｐゴシック" pitchFamily="34" charset="-128"/>
              </a:rPr>
              <a:pPr>
                <a:defRPr/>
              </a:pPr>
              <a:t>98</a:t>
            </a:fld>
            <a:endParaRPr lang="en-US" smtClean="0">
              <a:ea typeface="ＭＳ Ｐゴシック"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Grp="1" noRot="1" noChangeAspect="1" noTextEdit="1"/>
          </p:cNvSpPr>
          <p:nvPr>
            <p:ph type="sldImg"/>
          </p:nvPr>
        </p:nvSpPr>
        <p:spPr bwMode="auto">
          <a:noFill/>
          <a:ln>
            <a:solidFill>
              <a:srgbClr val="000000"/>
            </a:solidFill>
            <a:miter lim="800000"/>
            <a:headEnd/>
            <a:tailEnd/>
          </a:ln>
        </p:spPr>
      </p:sp>
      <p:sp>
        <p:nvSpPr>
          <p:cNvPr id="535554"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Grp="1" noRot="1" noChangeAspect="1" noTextEdit="1"/>
          </p:cNvSpPr>
          <p:nvPr>
            <p:ph type="sldImg"/>
          </p:nvPr>
        </p:nvSpPr>
        <p:spPr bwMode="auto">
          <a:noFill/>
          <a:ln>
            <a:solidFill>
              <a:srgbClr val="000000"/>
            </a:solidFill>
            <a:miter lim="800000"/>
            <a:headEnd/>
            <a:tailEnd/>
          </a:ln>
        </p:spPr>
      </p:sp>
      <p:sp>
        <p:nvSpPr>
          <p:cNvPr id="53760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TextEdit="1"/>
          </p:cNvSpPr>
          <p:nvPr>
            <p:ph type="sldImg"/>
          </p:nvPr>
        </p:nvSpPr>
        <p:spPr bwMode="auto">
          <a:noFill/>
          <a:ln>
            <a:solidFill>
              <a:srgbClr val="000000"/>
            </a:solidFill>
            <a:miter lim="800000"/>
            <a:headEnd/>
            <a:tailEnd/>
          </a:ln>
        </p:spPr>
      </p:sp>
      <p:sp>
        <p:nvSpPr>
          <p:cNvPr id="539650"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Slide Image Placeholder 1"/>
          <p:cNvSpPr>
            <a:spLocks noGrp="1" noRot="1" noChangeAspect="1"/>
          </p:cNvSpPr>
          <p:nvPr>
            <p:ph type="sldImg"/>
          </p:nvPr>
        </p:nvSpPr>
        <p:spPr bwMode="auto">
          <a:noFill/>
          <a:ln>
            <a:solidFill>
              <a:srgbClr val="000000"/>
            </a:solidFill>
            <a:miter lim="800000"/>
            <a:headEnd/>
            <a:tailEnd/>
          </a:ln>
        </p:spPr>
      </p:sp>
      <p:sp>
        <p:nvSpPr>
          <p:cNvPr id="541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9D546C55-8F92-4B01-BBC6-AE9606361AC1}" type="slidenum">
              <a:rPr lang="en-US" smtClean="0">
                <a:ea typeface="ＭＳ Ｐゴシック" pitchFamily="34" charset="-128"/>
              </a:rPr>
              <a:pPr>
                <a:defRPr/>
              </a:pPr>
              <a:t>102</a:t>
            </a:fld>
            <a:endParaRPr lang="en-US" smtClean="0">
              <a:ea typeface="ＭＳ Ｐゴシック"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2"/>
          <p:cNvSpPr>
            <a:spLocks noGrp="1" noRot="1" noChangeAspect="1" noTextEdit="1"/>
          </p:cNvSpPr>
          <p:nvPr>
            <p:ph type="sldImg"/>
          </p:nvPr>
        </p:nvSpPr>
        <p:spPr bwMode="auto">
          <a:noFill/>
          <a:ln>
            <a:solidFill>
              <a:srgbClr val="000000"/>
            </a:solidFill>
            <a:miter lim="800000"/>
            <a:headEnd/>
            <a:tailEnd/>
          </a:ln>
        </p:spPr>
      </p:sp>
      <p:sp>
        <p:nvSpPr>
          <p:cNvPr id="543746"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37DB9B5-9043-4E55-ABA0-93DA2FF89E71}"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71FDA6-7A69-4ECB-A756-5D3E162337B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8FE47E-5836-4E19-952F-DFCCB0FDB677}"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D75A65-1D94-4D9E-A900-E9A96DE48DC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0E6269-B489-4AD6-9E8E-9103153C388E}"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E69473-282A-4197-BE77-19766739350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a:lstStyle/>
          <a:p>
            <a:r>
              <a:rPr lang="en-US" smtClean="0"/>
              <a:t>Click to edit Master title style</a:t>
            </a:r>
            <a:endParaRPr lang="en-US"/>
          </a:p>
        </p:txBody>
      </p:sp>
      <p:sp>
        <p:nvSpPr>
          <p:cNvPr id="14" name="Content Placeholder 13"/>
          <p:cNvSpPr>
            <a:spLocks noGrp="1"/>
          </p:cNvSpPr>
          <p:nvPr>
            <p:ph sz="quarter" idx="10"/>
          </p:nvPr>
        </p:nvSpPr>
        <p:spPr>
          <a:xfrm>
            <a:off x="457200" y="1371600"/>
            <a:ext cx="8229600" cy="5029200"/>
          </a:xfrm>
          <a:prstGeom prst="rect">
            <a:avLst/>
          </a:prstGeom>
        </p:spPr>
        <p:txBody>
          <a:bodyPr/>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1E375A7E-28D7-43AE-AEA2-9E61A5105E58}" type="datetime1">
              <a:rPr lang="en-US"/>
              <a:pPr>
                <a:defRPr/>
              </a:pPr>
              <a:t>10/4/2012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6313615-7C4C-4957-ABE9-EE761163396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B5F2A40-170E-4094-882C-231CFD28D0F4}" type="datetime1">
              <a:rPr lang="en-US"/>
              <a:pPr>
                <a:defRPr/>
              </a:pPr>
              <a:t>10/4/2012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444C6D-ACF0-48BA-B686-133D85E3E94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7AC3B31-5235-441D-8194-FE65D0FB205D}" type="datetime1">
              <a:rPr lang="en-US"/>
              <a:pPr>
                <a:defRPr/>
              </a:pPr>
              <a:t>10/4/2012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5234CAF-24D7-4FE9-BD65-DC5E9D8F491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01A4DEE9-E9C6-4331-89EE-91E768B396AD}"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6CFF14BC-52A1-44F9-AE47-D55B684E474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84AEF708-1D04-4F3A-8A56-15D1CA70FE9B}"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C932ED39-AAA3-4824-9254-8774B1221D4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B326D364-F36E-4350-9FD8-A635A9D5B7A5}"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30BFE912-2317-4BD8-B49D-0E10C859A703}"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EB572CE3-5534-4206-993C-6BB2FCA5223D}" type="datetimeFigureOut">
              <a:rPr lang="en-US"/>
              <a:pPr>
                <a:defRPr/>
              </a:pPr>
              <a:t>10/4/2012</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C04FF9E5-126B-4F21-842E-9E03AD2F504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6D8FFA-F331-49A3-9ED5-AE214465EF82}"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BB264E-B5DE-4B11-B181-BB5AA114B27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2201FC15-C86F-49C8-A8FF-AB306723E889}" type="datetimeFigureOut">
              <a:rPr lang="en-US"/>
              <a:pPr>
                <a:defRPr/>
              </a:pPr>
              <a:t>10/4/2012</a:t>
            </a:fld>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9"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8A69EDE4-B613-409C-9572-23C11F9A9993}"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0AA91D49-4763-4C28-80CA-C24EBB2262B3}" type="datetimeFigureOut">
              <a:rPr lang="en-US"/>
              <a:pPr>
                <a:defRPr/>
              </a:pPr>
              <a:t>10/4/2012</a:t>
            </a:fld>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5"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0AA0F8A3-8041-4D13-B2B2-6C0EF5202F00}"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3E0E853F-D0BE-4CCA-B9C2-DA739F79BCAE}" type="datetimeFigureOut">
              <a:rPr lang="en-US"/>
              <a:pPr>
                <a:defRPr/>
              </a:pPr>
              <a:t>10/4/2012</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A6D38EF1-A333-4C0C-8722-AA792A4102A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2BCD4E6D-CE7E-4EFE-A3D9-A167856CD54B}" type="datetimeFigureOut">
              <a:rPr lang="en-US"/>
              <a:pPr>
                <a:defRPr/>
              </a:pPr>
              <a:t>10/4/2012</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2A607527-AFCC-4BBE-A03D-D0498BBCB83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FCE75847-6A37-4C52-B20C-8948CB574E87}"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A9E67CEB-DF81-44CD-B009-908C57A8058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5493823A-54C1-4C20-AADE-0588B145EED7}"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B1090C28-43FF-42FF-B355-0299E99F8804}"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a:lstStyle/>
          <a:p>
            <a:r>
              <a:rPr lang="en-US" smtClean="0"/>
              <a:t>Click to edit Master title style</a:t>
            </a:r>
            <a:endParaRPr lang="en-US"/>
          </a:p>
        </p:txBody>
      </p:sp>
      <p:sp>
        <p:nvSpPr>
          <p:cNvPr id="14" name="Content Placeholder 13"/>
          <p:cNvSpPr>
            <a:spLocks noGrp="1"/>
          </p:cNvSpPr>
          <p:nvPr>
            <p:ph sz="quarter" idx="10"/>
          </p:nvPr>
        </p:nvSpPr>
        <p:spPr>
          <a:xfrm>
            <a:off x="457200" y="1371600"/>
            <a:ext cx="8229600" cy="5029200"/>
          </a:xfrm>
          <a:prstGeom prst="rect">
            <a:avLst/>
          </a:prstGeom>
        </p:spPr>
        <p:txBody>
          <a:bodyPr/>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4FDC3B9-7F94-4DCD-AF7D-950312D67D9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13B2682-A9D4-4955-B43F-1C9EEEE94B3D}"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461D0F-E6EE-4350-B4DA-1A1791EC922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47567E9-9F0C-41B4-8DD2-47E9D857D8D8}"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5BFE72-666E-40B7-898F-0DDB9584BC2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E9F652A-C6C4-4DEA-993B-F891D6F4939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1A0F006-DC5C-4E90-A44F-0C286D67A81C}"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951293CF-05B7-4F28-8DC6-D9D6AC158AAF}"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F0E8749-6864-47BF-B57C-4E6346F2CFFD}"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7D193D1-7F98-42E7-AC5F-842BC0BE8B3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4B0EB73-42F0-4E2F-B55B-DAFFF51F4395}"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FC71891-0D9F-644A-8BF8-BE5A024E1245}" type="datetimeFigureOut">
              <a:rPr lang="en-US"/>
              <a:pPr>
                <a:defRPr/>
              </a:pPr>
              <a:t>10/4/2012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E6302FC-0B07-472C-8E1F-ED76F2222437}"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a:lstStyle/>
          <a:p>
            <a:r>
              <a:rPr lang="en-US" smtClean="0"/>
              <a:t>Click to edit Master title style</a:t>
            </a:r>
            <a:endParaRPr lang="en-US"/>
          </a:p>
        </p:txBody>
      </p:sp>
      <p:sp>
        <p:nvSpPr>
          <p:cNvPr id="14" name="Content Placeholder 13"/>
          <p:cNvSpPr>
            <a:spLocks noGrp="1"/>
          </p:cNvSpPr>
          <p:nvPr>
            <p:ph sz="quarter" idx="10"/>
          </p:nvPr>
        </p:nvSpPr>
        <p:spPr>
          <a:xfrm>
            <a:off x="457200" y="1371600"/>
            <a:ext cx="8229600" cy="5029200"/>
          </a:xfrm>
          <a:prstGeom prst="rect">
            <a:avLst/>
          </a:prstGeom>
        </p:spPr>
        <p:txBody>
          <a:bodyPr/>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a:lstStyle/>
          <a:p>
            <a:r>
              <a:rPr lang="en-US" smtClean="0"/>
              <a:t>Click to edit Master title style</a:t>
            </a:r>
            <a:endParaRPr lang="en-US"/>
          </a:p>
        </p:txBody>
      </p:sp>
      <p:sp>
        <p:nvSpPr>
          <p:cNvPr id="14" name="Content Placeholder 13"/>
          <p:cNvSpPr>
            <a:spLocks noGrp="1"/>
          </p:cNvSpPr>
          <p:nvPr>
            <p:ph sz="quarter" idx="10"/>
          </p:nvPr>
        </p:nvSpPr>
        <p:spPr>
          <a:xfrm>
            <a:off x="457200" y="1371600"/>
            <a:ext cx="8229600" cy="5029200"/>
          </a:xfrm>
          <a:prstGeom prst="rect">
            <a:avLst/>
          </a:prstGeom>
        </p:spPr>
        <p:txBody>
          <a:bodyPr/>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7" name="Rectangle 5"/>
          <p:cNvSpPr>
            <a:spLocks noGrp="1" noChangeArrowheads="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a:spcBef>
                <a:spcPct val="0"/>
              </a:spcBef>
              <a:spcAft>
                <a:spcPct val="0"/>
              </a:spcAft>
              <a:defRPr>
                <a:latin typeface="Arial" charset="0"/>
              </a:defRPr>
            </a:lvl1pPr>
          </a:lstStyle>
          <a:p>
            <a:pPr>
              <a:defRPr/>
            </a:pPr>
            <a:fld id="{545A288D-450E-4FCF-8B16-6E879203123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7"/>
          <p:cNvSpPr/>
          <p:nvPr userDrawn="1"/>
        </p:nvSpPr>
        <p:spPr>
          <a:xfrm>
            <a:off x="0" y="6629400"/>
            <a:ext cx="9144000" cy="228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6" name="Rectangle 8"/>
          <p:cNvSpPr/>
          <p:nvPr userDrawn="1"/>
        </p:nvSpPr>
        <p:spPr>
          <a:xfrm>
            <a:off x="0" y="0"/>
            <a:ext cx="9144000" cy="49688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pic>
        <p:nvPicPr>
          <p:cNvPr id="7" name="Picture 21" descr="CL_logo_RGB_inv.emf"/>
          <p:cNvPicPr>
            <a:picLocks noChangeAspect="1"/>
          </p:cNvPicPr>
          <p:nvPr userDrawn="1"/>
        </p:nvPicPr>
        <p:blipFill>
          <a:blip r:embed="rId2"/>
          <a:srcRect/>
          <a:stretch>
            <a:fillRect/>
          </a:stretch>
        </p:blipFill>
        <p:spPr bwMode="auto">
          <a:xfrm>
            <a:off x="534988" y="109538"/>
            <a:ext cx="2513012" cy="282575"/>
          </a:xfrm>
          <a:prstGeom prst="rect">
            <a:avLst/>
          </a:prstGeom>
          <a:noFill/>
          <a:ln w="9525">
            <a:noFill/>
            <a:miter lim="800000"/>
            <a:headEnd/>
            <a:tailEnd/>
          </a:ln>
        </p:spPr>
      </p:pic>
      <p:pic>
        <p:nvPicPr>
          <p:cNvPr id="8" name="Picture 22" descr="Education.eps"/>
          <p:cNvPicPr>
            <a:picLocks noChangeAspect="1"/>
          </p:cNvPicPr>
          <p:nvPr userDrawn="1"/>
        </p:nvPicPr>
        <p:blipFill>
          <a:blip r:embed="rId3"/>
          <a:srcRect/>
          <a:stretch>
            <a:fillRect/>
          </a:stretch>
        </p:blipFill>
        <p:spPr bwMode="auto">
          <a:xfrm>
            <a:off x="7750175" y="136525"/>
            <a:ext cx="936625" cy="2349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3"/>
          <p:cNvSpPr>
            <a:spLocks noGrp="1"/>
          </p:cNvSpPr>
          <p:nvPr>
            <p:ph type="dt" sz="half" idx="10"/>
          </p:nvPr>
        </p:nvSpPr>
        <p:spPr/>
        <p:txBody>
          <a:bodyPr/>
          <a:lstStyle>
            <a:lvl1pPr>
              <a:defRPr/>
            </a:lvl1pPr>
          </a:lstStyle>
          <a:p>
            <a:pPr>
              <a:defRPr/>
            </a:pPr>
            <a:fld id="{A48447C6-899A-4B29-935F-C58C46C1D729}" type="datetime1">
              <a:rPr lang="en-US"/>
              <a:pPr>
                <a:defRPr/>
              </a:pPr>
              <a:t>10/4/2012</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F797085B-0214-4707-94DF-E0A7A5AE7B74}"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3371A54-407F-48B6-90C9-38F47F73539C}"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57422B-D75B-4AB2-AA46-15CA6B641005}"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F29365-B22E-4D1F-BE0C-FC2020D97E49}"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3AAA975-6EDA-44C1-BEE4-87DA822BCB7D}"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5BA7C84-4CF1-47E0-8B07-4D2C9D4E6F2E}"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808AB-9C5B-4E93-9943-8C89C0C4CD3E}"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7"/>
          <p:cNvSpPr/>
          <p:nvPr userDrawn="1"/>
        </p:nvSpPr>
        <p:spPr>
          <a:xfrm>
            <a:off x="0" y="6629400"/>
            <a:ext cx="9144000" cy="228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6" name="Rectangle 8"/>
          <p:cNvSpPr/>
          <p:nvPr userDrawn="1"/>
        </p:nvSpPr>
        <p:spPr>
          <a:xfrm>
            <a:off x="0" y="0"/>
            <a:ext cx="9144000" cy="49688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pic>
        <p:nvPicPr>
          <p:cNvPr id="7" name="Picture 21" descr="CL_logo_RGB_inv.emf"/>
          <p:cNvPicPr>
            <a:picLocks noChangeAspect="1"/>
          </p:cNvPicPr>
          <p:nvPr userDrawn="1"/>
        </p:nvPicPr>
        <p:blipFill>
          <a:blip r:embed="rId2"/>
          <a:srcRect/>
          <a:stretch>
            <a:fillRect/>
          </a:stretch>
        </p:blipFill>
        <p:spPr bwMode="auto">
          <a:xfrm>
            <a:off x="534988" y="109538"/>
            <a:ext cx="2513012" cy="282575"/>
          </a:xfrm>
          <a:prstGeom prst="rect">
            <a:avLst/>
          </a:prstGeom>
          <a:noFill/>
          <a:ln w="9525">
            <a:noFill/>
            <a:miter lim="800000"/>
            <a:headEnd/>
            <a:tailEnd/>
          </a:ln>
        </p:spPr>
      </p:pic>
      <p:pic>
        <p:nvPicPr>
          <p:cNvPr id="8" name="Picture 22" descr="Education.eps"/>
          <p:cNvPicPr>
            <a:picLocks noChangeAspect="1"/>
          </p:cNvPicPr>
          <p:nvPr userDrawn="1"/>
        </p:nvPicPr>
        <p:blipFill>
          <a:blip r:embed="rId3"/>
          <a:srcRect/>
          <a:stretch>
            <a:fillRect/>
          </a:stretch>
        </p:blipFill>
        <p:spPr bwMode="auto">
          <a:xfrm>
            <a:off x="7750175" y="136525"/>
            <a:ext cx="936625" cy="23495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3"/>
          <p:cNvSpPr>
            <a:spLocks noGrp="1"/>
          </p:cNvSpPr>
          <p:nvPr>
            <p:ph type="dt" sz="half" idx="10"/>
          </p:nvPr>
        </p:nvSpPr>
        <p:spPr/>
        <p:txBody>
          <a:bodyPr/>
          <a:lstStyle>
            <a:lvl1pPr>
              <a:defRPr/>
            </a:lvl1pPr>
          </a:lstStyle>
          <a:p>
            <a:pPr>
              <a:defRPr/>
            </a:pPr>
            <a:fld id="{ABA253DB-B2DA-48B7-9214-CEB2E869A368}" type="datetime1">
              <a:rPr lang="en-US"/>
              <a:pPr>
                <a:defRPr/>
              </a:pPr>
              <a:t>10/4/2012</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B20D863F-86D5-4952-A64E-A110D1B37CB7}"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661E22-7941-44F3-9461-C4145B068CC7}" type="datetime1">
              <a:rPr lang="en-US"/>
              <a:pPr>
                <a:defRPr/>
              </a:pPr>
              <a:t>10/4/2012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5863540-2C4E-4D08-860B-475189FFB73D}"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37DBD0-5C18-4260-9373-527D2E2C408F}" type="datetime1">
              <a:rPr lang="en-US"/>
              <a:pPr>
                <a:defRPr/>
              </a:pPr>
              <a:t>10/4/2012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1DB399B-8C1F-4C2B-AEE6-B359839016E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F9585F-04FE-41B4-98C7-F59E05D55AE8}" type="datetime1">
              <a:rPr lang="en-US"/>
              <a:pPr>
                <a:defRPr/>
              </a:pPr>
              <a:t>10/4/2012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8F8967-FE17-4696-B598-23508191C477}"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67CE8C-421C-4882-BD99-4737461E7BD0}" type="datetime1">
              <a:rPr lang="en-US"/>
              <a:pPr>
                <a:defRPr/>
              </a:pPr>
              <a:t>10/4/2012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B75A32-D55D-4289-9800-9BFF8472E6C6}"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EE52497-D4DD-4D08-B77E-93F6D5E089DC}" type="datetime1">
              <a:rPr lang="en-US"/>
              <a:pPr>
                <a:defRPr/>
              </a:pPr>
              <a:t>10/4/2012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BC5B61-97AF-4321-8A78-B4D0AEA761AF}"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1736DE-5F3C-489D-B6AE-7F41E07AE8FB}"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0F3AE4-E701-4353-8CFB-03755667142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C1E5EE3-16C2-4F25-8B00-64C4A8F90A0E}" type="datetime1">
              <a:rPr lang="en-US"/>
              <a:pPr>
                <a:defRPr/>
              </a:pPr>
              <a:t>10/4/2012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F64966F-8B19-4696-8175-530514F00440}"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FB1EC52-ABA5-4102-B75A-BC804A47B79C}" type="datetime1">
              <a:rPr lang="en-US"/>
              <a:pPr>
                <a:defRPr/>
              </a:pPr>
              <a:t>10/4/2012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4B1517-B75B-46C3-9953-9DC9324CF378}"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a:lstStyle/>
          <a:p>
            <a:r>
              <a:rPr lang="en-US" smtClean="0"/>
              <a:t>Click to edit Master title style</a:t>
            </a:r>
            <a:endParaRPr lang="en-US"/>
          </a:p>
        </p:txBody>
      </p:sp>
      <p:sp>
        <p:nvSpPr>
          <p:cNvPr id="14" name="Content Placeholder 13"/>
          <p:cNvSpPr>
            <a:spLocks noGrp="1"/>
          </p:cNvSpPr>
          <p:nvPr>
            <p:ph sz="quarter" idx="10"/>
          </p:nvPr>
        </p:nvSpPr>
        <p:spPr>
          <a:xfrm>
            <a:off x="457200" y="1365662"/>
            <a:ext cx="8229600" cy="5029200"/>
          </a:xfrm>
          <a:prstGeom prst="rect">
            <a:avLst/>
          </a:prstGeom>
        </p:spPr>
        <p:txBody>
          <a:bodyPr/>
          <a:lstStyle>
            <a:lvl1pPr>
              <a:spcAft>
                <a:spcPts val="600"/>
              </a:spcAft>
              <a:defRPr sz="2200">
                <a:latin typeface="+mj-lt"/>
              </a:defRPr>
            </a:lvl1pPr>
            <a:lvl2pPr>
              <a:spcAft>
                <a:spcPts val="600"/>
              </a:spcAft>
              <a:defRPr sz="2200">
                <a:latin typeface="+mj-lt"/>
              </a:defRPr>
            </a:lvl2pPr>
            <a:lvl3pPr>
              <a:spcAft>
                <a:spcPts val="600"/>
              </a:spcAft>
              <a:defRPr sz="2200">
                <a:latin typeface="+mj-lt"/>
              </a:defRPr>
            </a:lvl3pPr>
            <a:lvl4pPr>
              <a:spcAft>
                <a:spcPts val="600"/>
              </a:spcAft>
              <a:defRPr sz="2200">
                <a:latin typeface="+mj-lt"/>
              </a:defRPr>
            </a:lvl4pPr>
            <a:lvl5pPr>
              <a:spcAft>
                <a:spcPts val="600"/>
              </a:spcAft>
              <a:defRPr sz="22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01A4DEE9-E9C6-4331-89EE-91E768B396AD}"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300B2795-37A0-4497-A037-28AC894B58C6}"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84AEF708-1D04-4F3A-8A56-15D1CA70FE9B}"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26CC2448-A6C9-46D5-8B66-11C543253A8B}"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B326D364-F36E-4350-9FD8-A635A9D5B7A5}"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5106FC36-C194-401C-BAE3-CA3F16DC0336}"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EB572CE3-5534-4206-993C-6BB2FCA5223D}" type="datetimeFigureOut">
              <a:rPr lang="en-US"/>
              <a:pPr>
                <a:defRPr/>
              </a:pPr>
              <a:t>10/4/2012</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B230A55D-A3F6-4E45-B745-191B1ED584E8}"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2201FC15-C86F-49C8-A8FF-AB306723E889}" type="datetimeFigureOut">
              <a:rPr lang="en-US"/>
              <a:pPr>
                <a:defRPr/>
              </a:pPr>
              <a:t>10/4/2012</a:t>
            </a:fld>
            <a:endParaRPr lang="en-US"/>
          </a:p>
        </p:txBody>
      </p:sp>
      <p:sp>
        <p:nvSpPr>
          <p:cNvPr id="8"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9"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5E2C702E-EE4A-46A3-8EA9-95C7F1909B6F}"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0AA91D49-4763-4C28-80CA-C24EBB2262B3}" type="datetimeFigureOut">
              <a:rPr lang="en-US"/>
              <a:pPr>
                <a:defRPr/>
              </a:pPr>
              <a:t>10/4/2012</a:t>
            </a:fld>
            <a:endParaRPr lang="en-US"/>
          </a:p>
        </p:txBody>
      </p:sp>
      <p:sp>
        <p:nvSpPr>
          <p:cNvPr id="4"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5"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9509CE74-745C-4CEB-9920-FD09CE47FB1D}"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88756834-E456-4AE5-A67C-9BC4303C8E7B}" type="datetimeFigureOut">
              <a:rPr lang="en-US"/>
              <a:pPr>
                <a:defRPr/>
              </a:pPr>
              <a:t>10/4/2012</a:t>
            </a:fld>
            <a:endParaRPr lang="en-US"/>
          </a:p>
        </p:txBody>
      </p:sp>
      <p:sp>
        <p:nvSpPr>
          <p:cNvPr id="3"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4"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899F9F2A-5A98-4451-B260-97BE391A137B}"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3E0E853F-D0BE-4CCA-B9C2-DA739F79BCAE}" type="datetimeFigureOut">
              <a:rPr lang="en-US"/>
              <a:pPr>
                <a:defRPr/>
              </a:pPr>
              <a:t>10/4/2012</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DEAC6462-98C7-45CF-91B3-AB4D2811FFA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37B30C-7887-4CBC-A147-EEE7F8D902A8}" type="datetime1">
              <a:rPr lang="en-US"/>
              <a:pPr>
                <a:defRPr/>
              </a:pPr>
              <a:t>10/4/2012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6F08A9-B313-4777-ABEE-C34B81F1B2A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2BCD4E6D-CE7E-4EFE-A3D9-A167856CD54B}" type="datetimeFigureOut">
              <a:rPr lang="en-US"/>
              <a:pPr>
                <a:defRPr/>
              </a:pPr>
              <a:t>10/4/2012</a:t>
            </a:fld>
            <a:endParaRPr 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7"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8D797895-6F99-4C62-B882-9DDFFA9F56D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FCE75847-6A37-4C52-B20C-8948CB574E87}"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AEC20E3B-6DC8-444E-A3E9-15E4A0A9C3B5}"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5493823A-54C1-4C20-AADE-0588B145EED7}"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auto">
              <a:spcBef>
                <a:spcPts val="0"/>
              </a:spcBef>
              <a:spcAft>
                <a:spcPts val="0"/>
              </a:spcAft>
              <a:defRPr>
                <a:solidFill>
                  <a:prstClr val="black">
                    <a:tint val="75000"/>
                  </a:prstClr>
                </a:solidFill>
                <a:latin typeface="+mn-lt"/>
                <a:ea typeface="ＭＳ Ｐゴシック" pitchFamily="80" charset="-128"/>
                <a:cs typeface="+mn-cs"/>
              </a:defRPr>
            </a:lvl1pPr>
          </a:lstStyle>
          <a:p>
            <a:pPr>
              <a:defRPr/>
            </a:pPr>
            <a:fld id="{8A93CFEE-0137-4C36-92DF-B027B56F40EE}"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0" y="381000"/>
            <a:ext cx="8229600" cy="715962"/>
          </a:xfrm>
          <a:prstGeom prst="rect">
            <a:avLst/>
          </a:prstGeom>
        </p:spPr>
        <p:txBody>
          <a:bodyPr/>
          <a:lstStyle/>
          <a:p>
            <a:r>
              <a:rPr lang="en-US" smtClean="0"/>
              <a:t>Click to edit Master title style</a:t>
            </a:r>
            <a:endParaRPr lang="en-US"/>
          </a:p>
        </p:txBody>
      </p:sp>
      <p:sp>
        <p:nvSpPr>
          <p:cNvPr id="14" name="Content Placeholder 13"/>
          <p:cNvSpPr>
            <a:spLocks noGrp="1"/>
          </p:cNvSpPr>
          <p:nvPr>
            <p:ph sz="quarter" idx="10"/>
          </p:nvPr>
        </p:nvSpPr>
        <p:spPr>
          <a:xfrm>
            <a:off x="457200" y="1371600"/>
            <a:ext cx="8229600" cy="5029200"/>
          </a:xfrm>
          <a:prstGeom prst="rect">
            <a:avLst/>
          </a:prstGeom>
        </p:spPr>
        <p:txBody>
          <a:bodyPr/>
          <a:lstStyle>
            <a:lvl1pPr>
              <a:spcAft>
                <a:spcPts val="600"/>
              </a:spcAft>
              <a:defRPr sz="2200"/>
            </a:lvl1pPr>
            <a:lvl2pPr>
              <a:spcAft>
                <a:spcPts val="600"/>
              </a:spcAft>
              <a:defRPr sz="2200"/>
            </a:lvl2pPr>
            <a:lvl3pPr>
              <a:spcAft>
                <a:spcPts val="600"/>
              </a:spcAft>
              <a:defRPr sz="2200"/>
            </a:lvl3pPr>
            <a:lvl4pPr>
              <a:spcAft>
                <a:spcPts val="600"/>
              </a:spcAft>
              <a:defRPr sz="2200"/>
            </a:lvl4pPr>
            <a:lvl5pPr>
              <a:spcAft>
                <a:spcPts val="600"/>
              </a:spcAft>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691DB310-2AB7-442C-91F0-2D7251EEDB2C}"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CD954860-4467-4EB8-B48F-88EA908EDDB4}"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30B69756-86D1-460A-83E3-38D593463F3C}"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6364BC14-A3E0-432A-B53C-851B98745C8D}"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E75E71CD-A55A-4824-8ACE-A4D2E7723597}" type="datetimeFigureOut">
              <a:rPr lang="en-US"/>
              <a:pPr>
                <a:defRPr/>
              </a:pPr>
              <a:t>10/4/2012</a:t>
            </a:fld>
            <a:endParaRPr lang="en-US"/>
          </a:p>
        </p:txBody>
      </p:sp>
      <p:sp>
        <p:nvSpPr>
          <p:cNvPr id="6" name="Footer Placeholder 5"/>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15C56B1C-2C68-4B15-B495-00976F75F027}"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B8789BD9-FCC0-443B-80E6-E950D4463CA9}" type="datetimeFigureOut">
              <a:rPr lang="en-US"/>
              <a:pPr>
                <a:defRPr/>
              </a:pPr>
              <a:t>10/4/2012</a:t>
            </a:fld>
            <a:endParaRPr lang="en-US"/>
          </a:p>
        </p:txBody>
      </p:sp>
      <p:sp>
        <p:nvSpPr>
          <p:cNvPr id="8" name="Footer Placeholder 7"/>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9" name="Slide Number Placeholder 8"/>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A1FFDEFD-5D87-46AD-AEA6-8A92E9E99F57}"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A082FC0D-FF18-4C50-97A7-344C1A4A8834}" type="datetimeFigureOut">
              <a:rPr lang="en-US"/>
              <a:pPr>
                <a:defRPr/>
              </a:pPr>
              <a:t>10/4/2012</a:t>
            </a:fld>
            <a:endParaRPr lang="en-US"/>
          </a:p>
        </p:txBody>
      </p:sp>
      <p:sp>
        <p:nvSpPr>
          <p:cNvPr id="4" name="Footer Placeholder 3"/>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5" name="Slide Number Placeholder 4"/>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5CE0E3EE-701F-4258-AC20-5B11BF6BBBFA}"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763C0356-A8DA-49FB-A858-D63C954E7AED}" type="datetimeFigureOut">
              <a:rPr lang="en-US"/>
              <a:pPr>
                <a:defRPr/>
              </a:pPr>
              <a:t>10/4/2012</a:t>
            </a:fld>
            <a:endParaRPr lang="en-US"/>
          </a:p>
        </p:txBody>
      </p:sp>
      <p:sp>
        <p:nvSpPr>
          <p:cNvPr id="3" name="Footer Placeholder 2"/>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4" name="Slide Number Placeholder 3"/>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62C476A4-20A6-4597-B187-71DA4D27F3B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378ED1-7D2C-442E-A014-FD5C90A5643F}" type="datetime1">
              <a:rPr lang="en-US"/>
              <a:pPr>
                <a:defRPr/>
              </a:pPr>
              <a:t>10/4/2012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7973C3A-5754-44F5-9DCA-C8DF2BB6E47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DFE9A86E-F7C1-498F-B351-C7A238B84F82}" type="datetimeFigureOut">
              <a:rPr lang="en-US"/>
              <a:pPr>
                <a:defRPr/>
              </a:pPr>
              <a:t>10/4/2012</a:t>
            </a:fld>
            <a:endParaRPr lang="en-US"/>
          </a:p>
        </p:txBody>
      </p:sp>
      <p:sp>
        <p:nvSpPr>
          <p:cNvPr id="6" name="Footer Placeholder 5"/>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D9D82CE6-84CB-4AEA-9B9A-A6FDA535702F}"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A0820189-E758-4568-B0D6-D8E6B2F00907}" type="datetimeFigureOut">
              <a:rPr lang="en-US"/>
              <a:pPr>
                <a:defRPr/>
              </a:pPr>
              <a:t>10/4/2012</a:t>
            </a:fld>
            <a:endParaRPr lang="en-US"/>
          </a:p>
        </p:txBody>
      </p:sp>
      <p:sp>
        <p:nvSpPr>
          <p:cNvPr id="6" name="Footer Placeholder 5"/>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7" name="Slide Number Placeholder 6"/>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F23885DC-44CB-4D81-B6FC-0358F1C97FE2}"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859CA715-4F9D-447C-82AB-6F7A59A2BF87}"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23FF436A-0912-4B07-9295-3491596A7B1B}"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093394AA-51A1-4655-8AF7-E584264F6EF0}" type="datetimeFigureOut">
              <a:rPr lang="en-US"/>
              <a:pPr>
                <a:defRPr/>
              </a:pPr>
              <a:t>10/4/2012</a:t>
            </a:fld>
            <a:endParaRPr lang="en-US"/>
          </a:p>
        </p:txBody>
      </p:sp>
      <p:sp>
        <p:nvSpPr>
          <p:cNvPr id="5" name="Footer Placeholder 4"/>
          <p:cNvSpPr>
            <a:spLocks noGrp="1"/>
          </p:cNvSpPr>
          <p:nvPr>
            <p:ph type="ftr" sz="quarter" idx="11"/>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endParaRPr lang="en-US"/>
          </a:p>
        </p:txBody>
      </p:sp>
      <p:sp>
        <p:nvSpPr>
          <p:cNvPr id="6" name="Slide Number Placeholder 5"/>
          <p:cNvSpPr>
            <a:spLocks noGrp="1"/>
          </p:cNvSpPr>
          <p:nvPr>
            <p:ph type="sldNum" sz="quarter" idx="12"/>
          </p:nvPr>
        </p:nvSpPr>
        <p:spPr/>
        <p:txBody>
          <a:bodyPr rtlCol="0"/>
          <a:lstStyle>
            <a:lvl1pPr eaLnBrk="0" fontAlgn="base" hangingPunct="0">
              <a:spcBef>
                <a:spcPct val="0"/>
              </a:spcBef>
              <a:spcAft>
                <a:spcPct val="0"/>
              </a:spcAft>
              <a:defRPr>
                <a:solidFill>
                  <a:prstClr val="white">
                    <a:tint val="75000"/>
                  </a:prstClr>
                </a:solidFill>
                <a:latin typeface="Arial" charset="0"/>
                <a:ea typeface="ＭＳ Ｐゴシック" pitchFamily="124" charset="-128"/>
                <a:cs typeface="+mn-cs"/>
              </a:defRPr>
            </a:lvl1pPr>
          </a:lstStyle>
          <a:p>
            <a:pPr>
              <a:defRPr/>
            </a:pPr>
            <a:fld id="{6C1DCE28-4E8B-4E56-A272-6AEE7A7570FE}"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rtlCol="0"/>
          <a:lstStyle>
            <a:lvl1pPr fontAlgn="auto">
              <a:spcBef>
                <a:spcPts val="0"/>
              </a:spcBef>
              <a:spcAft>
                <a:spcPts val="0"/>
              </a:spcAft>
              <a:defRPr>
                <a:solidFill>
                  <a:prstClr val="white">
                    <a:tint val="75000"/>
                  </a:prstClr>
                </a:solidFill>
                <a:latin typeface="Calibri"/>
                <a:ea typeface="+mn-ea"/>
                <a:cs typeface="+mn-cs"/>
              </a:defRPr>
            </a:lvl1pPr>
          </a:lstStyle>
          <a:p>
            <a:pPr>
              <a:defRPr/>
            </a:pPr>
            <a:endParaRPr lang="en-US"/>
          </a:p>
        </p:txBody>
      </p:sp>
      <p:sp>
        <p:nvSpPr>
          <p:cNvPr id="7" name="Rectangle 5"/>
          <p:cNvSpPr>
            <a:spLocks noGrp="1" noChangeArrowheads="1"/>
          </p:cNvSpPr>
          <p:nvPr>
            <p:ph type="ftr" sz="quarter" idx="11"/>
          </p:nvPr>
        </p:nvSpPr>
        <p:spPr/>
        <p:txBody>
          <a:bodyPr rtlCol="0"/>
          <a:lstStyle>
            <a:lvl1pPr fontAlgn="auto">
              <a:spcBef>
                <a:spcPts val="0"/>
              </a:spcBef>
              <a:spcAft>
                <a:spcPts val="0"/>
              </a:spcAft>
              <a:defRPr>
                <a:solidFill>
                  <a:prstClr val="white">
                    <a:tint val="75000"/>
                  </a:prstClr>
                </a:solidFill>
                <a:latin typeface="Calibri"/>
                <a:ea typeface="+mn-ea"/>
                <a:cs typeface="+mn-cs"/>
              </a:defRPr>
            </a:lvl1pPr>
          </a:lstStyle>
          <a:p>
            <a:pPr>
              <a:defRPr/>
            </a:pPr>
            <a:endParaRPr lang="en-US"/>
          </a:p>
        </p:txBody>
      </p:sp>
      <p:sp>
        <p:nvSpPr>
          <p:cNvPr id="8" name="Rectangle 6"/>
          <p:cNvSpPr>
            <a:spLocks noGrp="1" noChangeArrowheads="1"/>
          </p:cNvSpPr>
          <p:nvPr>
            <p:ph type="sldNum" sz="quarter" idx="12"/>
          </p:nvPr>
        </p:nvSpPr>
        <p:spPr/>
        <p:txBody>
          <a:bodyPr rtlCol="0"/>
          <a:lstStyle>
            <a:lvl1pPr fontAlgn="auto">
              <a:spcBef>
                <a:spcPts val="0"/>
              </a:spcBef>
              <a:spcAft>
                <a:spcPts val="0"/>
              </a:spcAft>
              <a:defRPr>
                <a:solidFill>
                  <a:prstClr val="white">
                    <a:tint val="75000"/>
                  </a:prstClr>
                </a:solidFill>
                <a:latin typeface="Calibri"/>
                <a:ea typeface="+mn-ea"/>
                <a:cs typeface="+mn-cs"/>
              </a:defRPr>
            </a:lvl1pPr>
          </a:lstStyle>
          <a:p>
            <a:pPr>
              <a:defRPr/>
            </a:pPr>
            <a:fld id="{4CA09252-439B-492F-8181-2BAE576D98A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C18B1C-1A1A-430C-A6F6-486478F8C84B}" type="datetime1">
              <a:rPr lang="en-US"/>
              <a:pPr>
                <a:defRPr/>
              </a:pPr>
              <a:t>10/4/2012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9EB791-4603-4EBC-9D70-5C88169ACC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B8F4654-7B92-43FA-B0A4-A8192F08A094}" type="datetime1">
              <a:rPr lang="en-US"/>
              <a:pPr>
                <a:defRPr/>
              </a:pPr>
              <a:t>10/4/2012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D67C22-60D8-4F46-BDFA-D26FAAE49F7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Times New Roman" pitchFamily="80" charset="0"/>
                <a:ea typeface="ＭＳ Ｐゴシック" pitchFamily="80" charset="-128"/>
                <a:cs typeface="+mn-cs"/>
              </a:defRPr>
            </a:lvl1pPr>
          </a:lstStyle>
          <a:p>
            <a:pPr>
              <a:defRPr/>
            </a:pPr>
            <a:fld id="{1D06DB46-C302-4E71-8140-0E7D864EDCF6}" type="datetime1">
              <a:rPr lang="en-US"/>
              <a:pPr>
                <a:defRPr/>
              </a:pPr>
              <a:t>10/4/2012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Times New Roman" pitchFamily="80" charset="0"/>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imes New Roman" pitchFamily="80" charset="0"/>
                <a:ea typeface="ＭＳ Ｐゴシック" pitchFamily="80" charset="-128"/>
                <a:cs typeface="+mn-cs"/>
              </a:defRPr>
            </a:lvl1pPr>
          </a:lstStyle>
          <a:p>
            <a:pPr>
              <a:defRPr/>
            </a:pPr>
            <a:fld id="{C23613B8-E4BF-4BEC-A702-96C2B297D9FF}" type="slidenum">
              <a:rPr lang="en-US"/>
              <a:pPr>
                <a:defRPr/>
              </a:pPr>
              <a:t>‹#›</a:t>
            </a:fld>
            <a:endParaRPr lang="en-US"/>
          </a:p>
        </p:txBody>
      </p:sp>
      <p:sp>
        <p:nvSpPr>
          <p:cNvPr id="7" name="Rectangle 6"/>
          <p:cNvSpPr/>
          <p:nvPr userDrawn="1"/>
        </p:nvSpPr>
        <p:spPr>
          <a:xfrm>
            <a:off x="0" y="6629400"/>
            <a:ext cx="9144000" cy="228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8" name="Rectangle 7"/>
          <p:cNvSpPr/>
          <p:nvPr userDrawn="1"/>
        </p:nvSpPr>
        <p:spPr>
          <a:xfrm>
            <a:off x="0" y="0"/>
            <a:ext cx="9144000" cy="49688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pic>
        <p:nvPicPr>
          <p:cNvPr id="1033" name="Picture 21" descr="CL_logo_RGB_inv.emf"/>
          <p:cNvPicPr>
            <a:picLocks noChangeAspect="1"/>
          </p:cNvPicPr>
          <p:nvPr userDrawn="1"/>
        </p:nvPicPr>
        <p:blipFill>
          <a:blip r:embed="rId17"/>
          <a:srcRect/>
          <a:stretch>
            <a:fillRect/>
          </a:stretch>
        </p:blipFill>
        <p:spPr bwMode="auto">
          <a:xfrm>
            <a:off x="534988" y="109538"/>
            <a:ext cx="2513012" cy="282575"/>
          </a:xfrm>
          <a:prstGeom prst="rect">
            <a:avLst/>
          </a:prstGeom>
          <a:noFill/>
          <a:ln w="9525">
            <a:noFill/>
            <a:miter lim="800000"/>
            <a:headEnd/>
            <a:tailEnd/>
          </a:ln>
        </p:spPr>
      </p:pic>
      <p:pic>
        <p:nvPicPr>
          <p:cNvPr id="1034" name="Picture 22" descr="Education.eps"/>
          <p:cNvPicPr>
            <a:picLocks noChangeAspect="1"/>
          </p:cNvPicPr>
          <p:nvPr userDrawn="1"/>
        </p:nvPicPr>
        <p:blipFill>
          <a:blip r:embed="rId18"/>
          <a:srcRect/>
          <a:stretch>
            <a:fillRect/>
          </a:stretch>
        </p:blipFill>
        <p:spPr bwMode="auto">
          <a:xfrm>
            <a:off x="7750175" y="136525"/>
            <a:ext cx="936625" cy="234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7" r:id="rId1"/>
    <p:sldLayoutId id="2147483876" r:id="rId2"/>
    <p:sldLayoutId id="2147483875" r:id="rId3"/>
    <p:sldLayoutId id="2147483888" r:id="rId4"/>
    <p:sldLayoutId id="2147483874" r:id="rId5"/>
    <p:sldLayoutId id="2147483873" r:id="rId6"/>
    <p:sldLayoutId id="2147483872" r:id="rId7"/>
    <p:sldLayoutId id="2147483871" r:id="rId8"/>
    <p:sldLayoutId id="2147483870" r:id="rId9"/>
    <p:sldLayoutId id="2147483869" r:id="rId10"/>
    <p:sldLayoutId id="2147483868" r:id="rId11"/>
    <p:sldLayoutId id="2147483889" r:id="rId12"/>
    <p:sldLayoutId id="2147483867" r:id="rId13"/>
    <p:sldLayoutId id="2147483866" r:id="rId14"/>
    <p:sldLayoutId id="2147483865" r:id="rId15"/>
  </p:sldLayoutIdLst>
  <p:txStyles>
    <p:titleStyle>
      <a:lvl1pPr algn="ctr" defTabSz="457200" rtl="0" eaLnBrk="0" fontAlgn="base" hangingPunct="0">
        <a:spcBef>
          <a:spcPct val="0"/>
        </a:spcBef>
        <a:spcAft>
          <a:spcPct val="0"/>
        </a:spcAft>
        <a:defRPr sz="4400" b="1" kern="1200">
          <a:solidFill>
            <a:schemeClr val="tx2"/>
          </a:solidFill>
          <a:latin typeface="+mj-lt"/>
          <a:ea typeface="ＭＳ Ｐゴシック" pitchFamily="24" charset="-128"/>
          <a:cs typeface="ＭＳ Ｐゴシック" pitchFamily="24" charset="-128"/>
        </a:defRPr>
      </a:lvl1pPr>
      <a:lvl2pPr algn="ctr" defTabSz="457200" rtl="0" eaLnBrk="0" fontAlgn="base" hangingPunct="0">
        <a:spcBef>
          <a:spcPct val="0"/>
        </a:spcBef>
        <a:spcAft>
          <a:spcPct val="0"/>
        </a:spcAft>
        <a:defRPr sz="4400" b="1">
          <a:solidFill>
            <a:schemeClr val="tx2"/>
          </a:solidFill>
          <a:latin typeface="Arial" pitchFamily="24" charset="0"/>
          <a:ea typeface="ＭＳ Ｐゴシック" pitchFamily="24" charset="-128"/>
          <a:cs typeface="ＭＳ Ｐゴシック" pitchFamily="24" charset="-128"/>
        </a:defRPr>
      </a:lvl2pPr>
      <a:lvl3pPr algn="ctr" defTabSz="457200" rtl="0" eaLnBrk="0" fontAlgn="base" hangingPunct="0">
        <a:spcBef>
          <a:spcPct val="0"/>
        </a:spcBef>
        <a:spcAft>
          <a:spcPct val="0"/>
        </a:spcAft>
        <a:defRPr sz="4400" b="1">
          <a:solidFill>
            <a:schemeClr val="tx2"/>
          </a:solidFill>
          <a:latin typeface="Arial" pitchFamily="24" charset="0"/>
          <a:ea typeface="ＭＳ Ｐゴシック" pitchFamily="24" charset="-128"/>
          <a:cs typeface="ＭＳ Ｐゴシック" pitchFamily="24" charset="-128"/>
        </a:defRPr>
      </a:lvl3pPr>
      <a:lvl4pPr algn="ctr" defTabSz="457200" rtl="0" eaLnBrk="0" fontAlgn="base" hangingPunct="0">
        <a:spcBef>
          <a:spcPct val="0"/>
        </a:spcBef>
        <a:spcAft>
          <a:spcPct val="0"/>
        </a:spcAft>
        <a:defRPr sz="4400" b="1">
          <a:solidFill>
            <a:schemeClr val="tx2"/>
          </a:solidFill>
          <a:latin typeface="Arial" pitchFamily="24" charset="0"/>
          <a:ea typeface="ＭＳ Ｐゴシック" pitchFamily="24" charset="-128"/>
          <a:cs typeface="ＭＳ Ｐゴシック" pitchFamily="24" charset="-128"/>
        </a:defRPr>
      </a:lvl4pPr>
      <a:lvl5pPr algn="ctr" defTabSz="457200" rtl="0" eaLnBrk="0" fontAlgn="base" hangingPunct="0">
        <a:spcBef>
          <a:spcPct val="0"/>
        </a:spcBef>
        <a:spcAft>
          <a:spcPct val="0"/>
        </a:spcAft>
        <a:defRPr sz="4400" b="1">
          <a:solidFill>
            <a:schemeClr val="tx2"/>
          </a:solidFill>
          <a:latin typeface="Arial" pitchFamily="24" charset="0"/>
          <a:ea typeface="ＭＳ Ｐゴシック" pitchFamily="24" charset="-128"/>
          <a:cs typeface="ＭＳ Ｐゴシック" pitchFamily="24" charset="-128"/>
        </a:defRPr>
      </a:lvl5pPr>
      <a:lvl6pPr marL="457200" algn="ctr" defTabSz="457200" rtl="0" fontAlgn="base">
        <a:spcBef>
          <a:spcPct val="0"/>
        </a:spcBef>
        <a:spcAft>
          <a:spcPct val="0"/>
        </a:spcAft>
        <a:defRPr sz="4400">
          <a:solidFill>
            <a:schemeClr val="tx1"/>
          </a:solidFill>
          <a:latin typeface="Calibri" pitchFamily="24" charset="0"/>
          <a:ea typeface="ＭＳ Ｐゴシック" pitchFamily="24" charset="-128"/>
          <a:cs typeface="ＭＳ Ｐゴシック" pitchFamily="24" charset="-128"/>
        </a:defRPr>
      </a:lvl6pPr>
      <a:lvl7pPr marL="914400" algn="ctr" defTabSz="457200" rtl="0" fontAlgn="base">
        <a:spcBef>
          <a:spcPct val="0"/>
        </a:spcBef>
        <a:spcAft>
          <a:spcPct val="0"/>
        </a:spcAft>
        <a:defRPr sz="4400">
          <a:solidFill>
            <a:schemeClr val="tx1"/>
          </a:solidFill>
          <a:latin typeface="Calibri" pitchFamily="24" charset="0"/>
          <a:ea typeface="ＭＳ Ｐゴシック" pitchFamily="24" charset="-128"/>
          <a:cs typeface="ＭＳ Ｐゴシック" pitchFamily="24" charset="-128"/>
        </a:defRPr>
      </a:lvl7pPr>
      <a:lvl8pPr marL="1371600" algn="ctr" defTabSz="457200" rtl="0" fontAlgn="base">
        <a:spcBef>
          <a:spcPct val="0"/>
        </a:spcBef>
        <a:spcAft>
          <a:spcPct val="0"/>
        </a:spcAft>
        <a:defRPr sz="4400">
          <a:solidFill>
            <a:schemeClr val="tx1"/>
          </a:solidFill>
          <a:latin typeface="Calibri" pitchFamily="24" charset="0"/>
          <a:ea typeface="ＭＳ Ｐゴシック" pitchFamily="24" charset="-128"/>
          <a:cs typeface="ＭＳ Ｐゴシック" pitchFamily="24" charset="-128"/>
        </a:defRPr>
      </a:lvl8pPr>
      <a:lvl9pPr marL="1828800" algn="ctr" defTabSz="457200" rtl="0" fontAlgn="base">
        <a:spcBef>
          <a:spcPct val="0"/>
        </a:spcBef>
        <a:spcAft>
          <a:spcPct val="0"/>
        </a:spcAft>
        <a:defRPr sz="4400">
          <a:solidFill>
            <a:schemeClr val="tx1"/>
          </a:solidFill>
          <a:latin typeface="Calibri" pitchFamily="24" charset="0"/>
          <a:ea typeface="ＭＳ Ｐゴシック" pitchFamily="24" charset="-128"/>
          <a:cs typeface="ＭＳ Ｐゴシック" pitchFamily="24" charset="-128"/>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sz="3200" kern="1200">
          <a:solidFill>
            <a:schemeClr val="tx1"/>
          </a:solidFill>
          <a:latin typeface="Times New Roman"/>
          <a:ea typeface="ＭＳ Ｐゴシック" pitchFamily="24" charset="-128"/>
          <a:cs typeface="Times New Roman"/>
        </a:defRPr>
      </a:lvl1pPr>
      <a:lvl2pPr marL="742950" indent="-285750" algn="l" defTabSz="457200" rtl="0" eaLnBrk="0" fontAlgn="base" hangingPunct="0">
        <a:spcBef>
          <a:spcPct val="20000"/>
        </a:spcBef>
        <a:spcAft>
          <a:spcPct val="0"/>
        </a:spcAft>
        <a:buClr>
          <a:schemeClr val="accent1"/>
        </a:buClr>
        <a:buFont typeface="Arial" charset="0"/>
        <a:buChar char="–"/>
        <a:defRPr sz="2800" kern="1200">
          <a:solidFill>
            <a:schemeClr val="tx1"/>
          </a:solidFill>
          <a:latin typeface="Times New Roman"/>
          <a:ea typeface="ＭＳ Ｐゴシック" pitchFamily="24" charset="-128"/>
          <a:cs typeface="Times New Roman"/>
        </a:defRPr>
      </a:lvl2pPr>
      <a:lvl3pPr marL="1143000" indent="-22860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Times New Roman"/>
          <a:ea typeface="ＭＳ Ｐゴシック" pitchFamily="24" charset="-128"/>
          <a:cs typeface="Times New Roman"/>
        </a:defRPr>
      </a:lvl3pPr>
      <a:lvl4pPr marL="16002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Times New Roman"/>
          <a:ea typeface="ＭＳ Ｐゴシック" pitchFamily="24" charset="-128"/>
          <a:cs typeface="Times New Roman"/>
        </a:defRPr>
      </a:lvl4pPr>
      <a:lvl5pPr marL="20574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Times New Roman"/>
          <a:ea typeface="ＭＳ Ｐゴシック" pitchFamily="24"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7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7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20157F0B-EF38-4C2F-9A32-06F9C0CEFDD0}" type="datetime1">
              <a:rPr lang="en-US"/>
              <a:pPr>
                <a:defRPr/>
              </a:pPr>
              <a:t>10/4/2012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B1C02C53-48A1-42A4-8747-91304F327B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ＭＳ Ｐゴシック" pitchFamily="80" charset="-128"/>
                <a:cs typeface="+mn-cs"/>
              </a:defRPr>
            </a:lvl1pPr>
          </a:lstStyle>
          <a:p>
            <a:pPr>
              <a:defRPr/>
            </a:pPr>
            <a:fld id="{EFC71891-0D9F-644A-8BF8-BE5A024E1245}" type="datetimeFigureOut">
              <a:rPr lang="en-US"/>
              <a:pPr>
                <a:defRPr/>
              </a:pPr>
              <a:t>10/4/2012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ＭＳ Ｐゴシック" pitchFamily="80" charset="-128"/>
                <a:cs typeface="+mn-cs"/>
              </a:defRPr>
            </a:lvl1pPr>
          </a:lstStyle>
          <a:p>
            <a:pPr>
              <a:defRPr/>
            </a:pPr>
            <a:fld id="{B345A935-0810-4675-B0DE-8C9BA82FE6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40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Times New Roman" pitchFamily="80" charset="0"/>
                <a:ea typeface="ＭＳ Ｐゴシック" pitchFamily="80" charset="-128"/>
                <a:cs typeface="+mn-cs"/>
              </a:defRPr>
            </a:lvl1pPr>
          </a:lstStyle>
          <a:p>
            <a:pPr>
              <a:defRPr/>
            </a:pPr>
            <a:fld id="{D187223B-7DBF-4CAF-96A7-BA09250C5FB1}" type="datetime1">
              <a:rPr lang="en-US"/>
              <a:pPr>
                <a:defRPr/>
              </a:pPr>
              <a:t>10/4/2012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Times New Roman" pitchFamily="80" charset="0"/>
                <a:ea typeface="ＭＳ Ｐゴシック" pitchFamily="80"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Times New Roman" pitchFamily="80" charset="0"/>
                <a:ea typeface="ＭＳ Ｐゴシック" pitchFamily="80" charset="-128"/>
                <a:cs typeface="+mn-cs"/>
              </a:defRPr>
            </a:lvl1pPr>
          </a:lstStyle>
          <a:p>
            <a:pPr>
              <a:defRPr/>
            </a:pPr>
            <a:fld id="{31E37E4C-F7AA-4DB2-86CB-179628AEB0D8}" type="slidenum">
              <a:rPr lang="en-US"/>
              <a:pPr>
                <a:defRPr/>
              </a:pPr>
              <a:t>‹#›</a:t>
            </a:fld>
            <a:endParaRPr lang="en-US"/>
          </a:p>
        </p:txBody>
      </p:sp>
      <p:sp>
        <p:nvSpPr>
          <p:cNvPr id="7" name="Rectangle 6"/>
          <p:cNvSpPr/>
          <p:nvPr userDrawn="1"/>
        </p:nvSpPr>
        <p:spPr>
          <a:xfrm>
            <a:off x="0" y="6629400"/>
            <a:ext cx="9144000" cy="228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8" name="Rectangle 7"/>
          <p:cNvSpPr/>
          <p:nvPr userDrawn="1"/>
        </p:nvSpPr>
        <p:spPr>
          <a:xfrm>
            <a:off x="0" y="0"/>
            <a:ext cx="9144000" cy="49688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pic>
        <p:nvPicPr>
          <p:cNvPr id="44041" name="Picture 21" descr="CL_logo_RGB_inv.emf"/>
          <p:cNvPicPr>
            <a:picLocks noChangeAspect="1"/>
          </p:cNvPicPr>
          <p:nvPr userDrawn="1"/>
        </p:nvPicPr>
        <p:blipFill>
          <a:blip r:embed="rId14"/>
          <a:srcRect/>
          <a:stretch>
            <a:fillRect/>
          </a:stretch>
        </p:blipFill>
        <p:spPr bwMode="auto">
          <a:xfrm>
            <a:off x="534988" y="109538"/>
            <a:ext cx="2513012" cy="282575"/>
          </a:xfrm>
          <a:prstGeom prst="rect">
            <a:avLst/>
          </a:prstGeom>
          <a:noFill/>
          <a:ln w="9525">
            <a:noFill/>
            <a:miter lim="800000"/>
            <a:headEnd/>
            <a:tailEnd/>
          </a:ln>
        </p:spPr>
      </p:pic>
      <p:pic>
        <p:nvPicPr>
          <p:cNvPr id="44042" name="Picture 22" descr="Education.eps"/>
          <p:cNvPicPr>
            <a:picLocks noChangeAspect="1"/>
          </p:cNvPicPr>
          <p:nvPr userDrawn="1"/>
        </p:nvPicPr>
        <p:blipFill>
          <a:blip r:embed="rId15"/>
          <a:srcRect/>
          <a:stretch>
            <a:fillRect/>
          </a:stretch>
        </p:blipFill>
        <p:spPr bwMode="auto">
          <a:xfrm>
            <a:off x="7750175" y="136525"/>
            <a:ext cx="936625" cy="2349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7" r:id="rId1"/>
    <p:sldLayoutId id="2147483886" r:id="rId2"/>
    <p:sldLayoutId id="2147483885" r:id="rId3"/>
    <p:sldLayoutId id="2147483914" r:id="rId4"/>
    <p:sldLayoutId id="2147483884" r:id="rId5"/>
    <p:sldLayoutId id="2147483883" r:id="rId6"/>
    <p:sldLayoutId id="2147483882" r:id="rId7"/>
    <p:sldLayoutId id="2147483881" r:id="rId8"/>
    <p:sldLayoutId id="2147483880" r:id="rId9"/>
    <p:sldLayoutId id="2147483879" r:id="rId10"/>
    <p:sldLayoutId id="2147483878" r:id="rId11"/>
    <p:sldLayoutId id="2147483915" r:id="rId12"/>
  </p:sldLayoutIdLst>
  <p:txStyles>
    <p:titleStyle>
      <a:lvl1pPr algn="ctr" defTabSz="457200" rtl="0" eaLnBrk="0" fontAlgn="base" hangingPunct="0">
        <a:spcBef>
          <a:spcPct val="0"/>
        </a:spcBef>
        <a:spcAft>
          <a:spcPct val="0"/>
        </a:spcAft>
        <a:defRPr sz="4400" b="1" kern="1200">
          <a:solidFill>
            <a:schemeClr val="tx2"/>
          </a:solidFill>
          <a:latin typeface="+mj-lt"/>
          <a:ea typeface="ＭＳ Ｐゴシック" pitchFamily="24" charset="-128"/>
          <a:cs typeface="ＭＳ Ｐゴシック" pitchFamily="24" charset="-128"/>
        </a:defRPr>
      </a:lvl1pPr>
      <a:lvl2pPr algn="ctr" defTabSz="457200" rtl="0" eaLnBrk="0" fontAlgn="base" hangingPunct="0">
        <a:spcBef>
          <a:spcPct val="0"/>
        </a:spcBef>
        <a:spcAft>
          <a:spcPct val="0"/>
        </a:spcAft>
        <a:defRPr sz="4400" b="1">
          <a:solidFill>
            <a:schemeClr val="tx2"/>
          </a:solidFill>
          <a:latin typeface="Arial" pitchFamily="24" charset="0"/>
          <a:ea typeface="ＭＳ Ｐゴシック" pitchFamily="24" charset="-128"/>
          <a:cs typeface="ＭＳ Ｐゴシック" pitchFamily="24" charset="-128"/>
        </a:defRPr>
      </a:lvl2pPr>
      <a:lvl3pPr algn="ctr" defTabSz="457200" rtl="0" eaLnBrk="0" fontAlgn="base" hangingPunct="0">
        <a:spcBef>
          <a:spcPct val="0"/>
        </a:spcBef>
        <a:spcAft>
          <a:spcPct val="0"/>
        </a:spcAft>
        <a:defRPr sz="4400" b="1">
          <a:solidFill>
            <a:schemeClr val="tx2"/>
          </a:solidFill>
          <a:latin typeface="Arial" pitchFamily="24" charset="0"/>
          <a:ea typeface="ＭＳ Ｐゴシック" pitchFamily="24" charset="-128"/>
          <a:cs typeface="ＭＳ Ｐゴシック" pitchFamily="24" charset="-128"/>
        </a:defRPr>
      </a:lvl3pPr>
      <a:lvl4pPr algn="ctr" defTabSz="457200" rtl="0" eaLnBrk="0" fontAlgn="base" hangingPunct="0">
        <a:spcBef>
          <a:spcPct val="0"/>
        </a:spcBef>
        <a:spcAft>
          <a:spcPct val="0"/>
        </a:spcAft>
        <a:defRPr sz="4400" b="1">
          <a:solidFill>
            <a:schemeClr val="tx2"/>
          </a:solidFill>
          <a:latin typeface="Arial" pitchFamily="24" charset="0"/>
          <a:ea typeface="ＭＳ Ｐゴシック" pitchFamily="24" charset="-128"/>
          <a:cs typeface="ＭＳ Ｐゴシック" pitchFamily="24" charset="-128"/>
        </a:defRPr>
      </a:lvl4pPr>
      <a:lvl5pPr algn="ctr" defTabSz="457200" rtl="0" eaLnBrk="0" fontAlgn="base" hangingPunct="0">
        <a:spcBef>
          <a:spcPct val="0"/>
        </a:spcBef>
        <a:spcAft>
          <a:spcPct val="0"/>
        </a:spcAft>
        <a:defRPr sz="4400" b="1">
          <a:solidFill>
            <a:schemeClr val="tx2"/>
          </a:solidFill>
          <a:latin typeface="Arial" pitchFamily="24" charset="0"/>
          <a:ea typeface="ＭＳ Ｐゴシック" pitchFamily="24" charset="-128"/>
          <a:cs typeface="ＭＳ Ｐゴシック" pitchFamily="24" charset="-128"/>
        </a:defRPr>
      </a:lvl5pPr>
      <a:lvl6pPr marL="457200" algn="ctr" defTabSz="457200" rtl="0" fontAlgn="base">
        <a:spcBef>
          <a:spcPct val="0"/>
        </a:spcBef>
        <a:spcAft>
          <a:spcPct val="0"/>
        </a:spcAft>
        <a:defRPr sz="4400">
          <a:solidFill>
            <a:schemeClr val="tx1"/>
          </a:solidFill>
          <a:latin typeface="Calibri" pitchFamily="24" charset="0"/>
          <a:ea typeface="ＭＳ Ｐゴシック" pitchFamily="24" charset="-128"/>
          <a:cs typeface="ＭＳ Ｐゴシック" pitchFamily="24" charset="-128"/>
        </a:defRPr>
      </a:lvl6pPr>
      <a:lvl7pPr marL="914400" algn="ctr" defTabSz="457200" rtl="0" fontAlgn="base">
        <a:spcBef>
          <a:spcPct val="0"/>
        </a:spcBef>
        <a:spcAft>
          <a:spcPct val="0"/>
        </a:spcAft>
        <a:defRPr sz="4400">
          <a:solidFill>
            <a:schemeClr val="tx1"/>
          </a:solidFill>
          <a:latin typeface="Calibri" pitchFamily="24" charset="0"/>
          <a:ea typeface="ＭＳ Ｐゴシック" pitchFamily="24" charset="-128"/>
          <a:cs typeface="ＭＳ Ｐゴシック" pitchFamily="24" charset="-128"/>
        </a:defRPr>
      </a:lvl7pPr>
      <a:lvl8pPr marL="1371600" algn="ctr" defTabSz="457200" rtl="0" fontAlgn="base">
        <a:spcBef>
          <a:spcPct val="0"/>
        </a:spcBef>
        <a:spcAft>
          <a:spcPct val="0"/>
        </a:spcAft>
        <a:defRPr sz="4400">
          <a:solidFill>
            <a:schemeClr val="tx1"/>
          </a:solidFill>
          <a:latin typeface="Calibri" pitchFamily="24" charset="0"/>
          <a:ea typeface="ＭＳ Ｐゴシック" pitchFamily="24" charset="-128"/>
          <a:cs typeface="ＭＳ Ｐゴシック" pitchFamily="24" charset="-128"/>
        </a:defRPr>
      </a:lvl8pPr>
      <a:lvl9pPr marL="1828800" algn="ctr" defTabSz="457200" rtl="0" fontAlgn="base">
        <a:spcBef>
          <a:spcPct val="0"/>
        </a:spcBef>
        <a:spcAft>
          <a:spcPct val="0"/>
        </a:spcAft>
        <a:defRPr sz="4400">
          <a:solidFill>
            <a:schemeClr val="tx1"/>
          </a:solidFill>
          <a:latin typeface="Calibri" pitchFamily="24" charset="0"/>
          <a:ea typeface="ＭＳ Ｐゴシック" pitchFamily="24" charset="-128"/>
          <a:cs typeface="ＭＳ Ｐゴシック" pitchFamily="24" charset="-128"/>
        </a:defRPr>
      </a:lvl9pPr>
    </p:titleStyle>
    <p:bodyStyle>
      <a:lvl1pPr marL="342900" indent="-342900" algn="l" defTabSz="457200" rtl="0" eaLnBrk="0" fontAlgn="base" hangingPunct="0">
        <a:spcBef>
          <a:spcPct val="20000"/>
        </a:spcBef>
        <a:spcAft>
          <a:spcPct val="0"/>
        </a:spcAft>
        <a:buClr>
          <a:schemeClr val="accent1"/>
        </a:buClr>
        <a:buFont typeface="Arial" charset="0"/>
        <a:buChar char="•"/>
        <a:defRPr sz="3200" kern="1200">
          <a:solidFill>
            <a:schemeClr val="tx1"/>
          </a:solidFill>
          <a:latin typeface="Times New Roman"/>
          <a:ea typeface="ＭＳ Ｐゴシック" pitchFamily="24" charset="-128"/>
          <a:cs typeface="Times New Roman"/>
        </a:defRPr>
      </a:lvl1pPr>
      <a:lvl2pPr marL="742950" indent="-285750" algn="l" defTabSz="457200" rtl="0" eaLnBrk="0" fontAlgn="base" hangingPunct="0">
        <a:spcBef>
          <a:spcPct val="20000"/>
        </a:spcBef>
        <a:spcAft>
          <a:spcPct val="0"/>
        </a:spcAft>
        <a:buClr>
          <a:schemeClr val="accent1"/>
        </a:buClr>
        <a:buFont typeface="Arial" charset="0"/>
        <a:buChar char="–"/>
        <a:defRPr sz="2800" kern="1200">
          <a:solidFill>
            <a:schemeClr val="tx1"/>
          </a:solidFill>
          <a:latin typeface="Times New Roman"/>
          <a:ea typeface="ＭＳ Ｐゴシック" pitchFamily="24" charset="-128"/>
          <a:cs typeface="Times New Roman"/>
        </a:defRPr>
      </a:lvl2pPr>
      <a:lvl3pPr marL="1143000" indent="-228600" algn="l" defTabSz="457200" rtl="0" eaLnBrk="0" fontAlgn="base" hangingPunct="0">
        <a:spcBef>
          <a:spcPct val="20000"/>
        </a:spcBef>
        <a:spcAft>
          <a:spcPct val="0"/>
        </a:spcAft>
        <a:buClr>
          <a:schemeClr val="accent1"/>
        </a:buClr>
        <a:buFont typeface="Arial" charset="0"/>
        <a:buChar char="•"/>
        <a:defRPr sz="2400" kern="1200">
          <a:solidFill>
            <a:schemeClr val="tx1"/>
          </a:solidFill>
          <a:latin typeface="Times New Roman"/>
          <a:ea typeface="ＭＳ Ｐゴシック" pitchFamily="24" charset="-128"/>
          <a:cs typeface="Times New Roman"/>
        </a:defRPr>
      </a:lvl3pPr>
      <a:lvl4pPr marL="16002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Times New Roman"/>
          <a:ea typeface="ＭＳ Ｐゴシック" pitchFamily="24" charset="-128"/>
          <a:cs typeface="Times New Roman"/>
        </a:defRPr>
      </a:lvl4pPr>
      <a:lvl5pPr marL="2057400" indent="-228600" algn="l" defTabSz="457200" rtl="0" eaLnBrk="0" fontAlgn="base" hangingPunct="0">
        <a:spcBef>
          <a:spcPct val="20000"/>
        </a:spcBef>
        <a:spcAft>
          <a:spcPct val="0"/>
        </a:spcAft>
        <a:buClr>
          <a:schemeClr val="accent1"/>
        </a:buClr>
        <a:buFont typeface="Arial" charset="0"/>
        <a:buChar char="»"/>
        <a:defRPr sz="2000" kern="1200">
          <a:solidFill>
            <a:schemeClr val="tx1"/>
          </a:solidFill>
          <a:latin typeface="Times New Roman"/>
          <a:ea typeface="ＭＳ Ｐゴシック" pitchFamily="24"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3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73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A79E5901-BD1C-41D5-87F4-2AEDD1E34EC4}" type="datetime1">
              <a:rPr lang="en-US"/>
              <a:pPr>
                <a:defRPr/>
              </a:pPr>
              <a:t>10/4/2012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341E265B-7F81-4C82-819C-822A5121C2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accent3">
                <a:lumMod val="75000"/>
              </a:schemeClr>
            </a:gs>
          </a:gsLst>
          <a:lin ang="5400000" scaled="1"/>
          <a:tileRect/>
        </a:gradFill>
        <a:effectLst/>
      </p:bgPr>
    </p:bg>
    <p:spTree>
      <p:nvGrpSpPr>
        <p:cNvPr id="1" name=""/>
        <p:cNvGrpSpPr/>
        <p:nvPr/>
      </p:nvGrpSpPr>
      <p:grpSpPr>
        <a:xfrm>
          <a:off x="0" y="0"/>
          <a:ext cx="0" cy="0"/>
          <a:chOff x="0" y="0"/>
          <a:chExt cx="0" cy="0"/>
        </a:xfrm>
      </p:grpSpPr>
      <p:sp>
        <p:nvSpPr>
          <p:cNvPr id="706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06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itchFamily="34" charset="0"/>
              </a:defRPr>
            </a:lvl1pPr>
          </a:lstStyle>
          <a:p>
            <a:pPr>
              <a:defRPr/>
            </a:pPr>
            <a:fld id="{55A8253A-4404-447E-B473-D78B5D2E7CBA}" type="datetime1">
              <a:rPr lang="en-US"/>
              <a:pPr>
                <a:defRPr/>
              </a:pPr>
              <a:t>10/4/2012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itchFamily="34" charset="0"/>
              </a:defRPr>
            </a:lvl1pPr>
          </a:lstStyle>
          <a:p>
            <a:pPr>
              <a:defRPr/>
            </a:pPr>
            <a:fld id="{EFA99F27-2DD5-4E8E-967B-6C56691E918E}"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00.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8.png"/></Relationships>
</file>

<file path=ppt/slides/_rels/slide10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video" Target="file:///C:\Users\Phil%20Kahler\Documents\Convention\Most_Wanted_Birds\InsideBirding-SizeAndShape.wmv" TargetMode="External"/><Relationship Id="rId6" Type="http://schemas.openxmlformats.org/officeDocument/2006/relationships/hyperlink" Target="http://www.youtube.com/watch?v=ridajl8uic0" TargetMode="External"/><Relationship Id="rId5" Type="http://schemas.openxmlformats.org/officeDocument/2006/relationships/hyperlink" Target="http://www.allaboutbirds.org/page.aspx?pid=1266" TargetMode="Externa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72.jpe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15.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46.xml"/><Relationship Id="rId4" Type="http://schemas.openxmlformats.org/officeDocument/2006/relationships/image" Target="../media/image8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3" Type="http://schemas.openxmlformats.org/officeDocument/2006/relationships/hyperlink" Target="http://www.allaboutbirds.org/" TargetMode="External"/><Relationship Id="rId2" Type="http://schemas.openxmlformats.org/officeDocument/2006/relationships/notesSlide" Target="../notesSlides/notesSlide67.xml"/><Relationship Id="rId1" Type="http://schemas.openxmlformats.org/officeDocument/2006/relationships/slideLayout" Target="../slideLayouts/slideLayout46.xml"/><Relationship Id="rId5" Type="http://schemas.openxmlformats.org/officeDocument/2006/relationships/image" Target="../media/image98.pn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1.xml"/><Relationship Id="rId1" Type="http://schemas.openxmlformats.org/officeDocument/2006/relationships/video" Target="file:///C:\Users\Phil%20Kahler\Documents\Convention\Most_Wanted_Birds\YouCanBeA...CitizenScientist.wmv" TargetMode="External"/><Relationship Id="rId4" Type="http://schemas.openxmlformats.org/officeDocument/2006/relationships/image" Target="../media/image99.png"/></Relationships>
</file>

<file path=ppt/slides/_rels/slide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7.xml"/><Relationship Id="rId1" Type="http://schemas.openxmlformats.org/officeDocument/2006/relationships/slideLayout" Target="../slideLayouts/slideLayout45.xml"/><Relationship Id="rId5" Type="http://schemas.openxmlformats.org/officeDocument/2006/relationships/image" Target="../media/image125.jpeg"/><Relationship Id="rId4" Type="http://schemas.openxmlformats.org/officeDocument/2006/relationships/image" Target="../media/image124.jpeg"/></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9.xml"/><Relationship Id="rId1" Type="http://schemas.openxmlformats.org/officeDocument/2006/relationships/slideLayout" Target="../slideLayouts/slideLayout46.xml"/><Relationship Id="rId4" Type="http://schemas.openxmlformats.org/officeDocument/2006/relationships/image" Target="../media/image128.jpe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39.png"/><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6" descr="good quilt.gif"/>
          <p:cNvPicPr>
            <a:picLocks noChangeAspect="1"/>
          </p:cNvPicPr>
          <p:nvPr/>
        </p:nvPicPr>
        <p:blipFill>
          <a:blip r:embed="rId3"/>
          <a:srcRect l="4546" t="7166" r="4546" b="28439"/>
          <a:stretch>
            <a:fillRect/>
          </a:stretch>
        </p:blipFill>
        <p:spPr bwMode="auto">
          <a:xfrm>
            <a:off x="0" y="485775"/>
            <a:ext cx="9144000" cy="6448425"/>
          </a:xfrm>
          <a:prstGeom prst="rect">
            <a:avLst/>
          </a:prstGeom>
          <a:noFill/>
          <a:ln w="9525">
            <a:noFill/>
            <a:miter lim="800000"/>
            <a:headEnd/>
            <a:tailEnd/>
          </a:ln>
        </p:spPr>
      </p:pic>
      <p:sp>
        <p:nvSpPr>
          <p:cNvPr id="84994" name="Title 1"/>
          <p:cNvSpPr>
            <a:spLocks noGrp="1"/>
          </p:cNvSpPr>
          <p:nvPr>
            <p:ph type="title" idx="4294967295"/>
          </p:nvPr>
        </p:nvSpPr>
        <p:spPr>
          <a:xfrm>
            <a:off x="244475" y="800100"/>
            <a:ext cx="8686800" cy="1485900"/>
          </a:xfrm>
          <a:solidFill>
            <a:schemeClr val="tx1">
              <a:alpha val="70195"/>
            </a:schemeClr>
          </a:solidFill>
        </p:spPr>
        <p:txBody>
          <a:bodyPr/>
          <a:lstStyle/>
          <a:p>
            <a:pPr eaLnBrk="1" hangingPunct="1"/>
            <a:r>
              <a:rPr lang="en-US" sz="3000" smtClean="0">
                <a:solidFill>
                  <a:schemeClr val="bg1"/>
                </a:solidFill>
                <a:ea typeface="ＭＳ Ｐゴシック" pitchFamily="34" charset="-128"/>
              </a:rPr>
              <a:t>BirdSleuth: Most Wanted Birds</a:t>
            </a:r>
            <a:br>
              <a:rPr lang="en-US" sz="3000" smtClean="0">
                <a:solidFill>
                  <a:schemeClr val="bg1"/>
                </a:solidFill>
                <a:ea typeface="ＭＳ Ｐゴシック" pitchFamily="34" charset="-128"/>
              </a:rPr>
            </a:br>
            <a:r>
              <a:rPr lang="en-US" sz="2000" smtClean="0">
                <a:solidFill>
                  <a:schemeClr val="bg1"/>
                </a:solidFill>
                <a:ea typeface="ＭＳ Ｐゴシック" pitchFamily="34" charset="-128"/>
              </a:rPr>
              <a:t>with Phil Kahler</a:t>
            </a:r>
            <a:br>
              <a:rPr lang="en-US" sz="2000" smtClean="0">
                <a:solidFill>
                  <a:schemeClr val="bg1"/>
                </a:solidFill>
                <a:ea typeface="ＭＳ Ｐゴシック" pitchFamily="34" charset="-128"/>
              </a:rPr>
            </a:br>
            <a:r>
              <a:rPr lang="en-US" sz="1800" smtClean="0">
                <a:solidFill>
                  <a:schemeClr val="bg1"/>
                </a:solidFill>
                <a:ea typeface="ＭＳ Ｐゴシック" pitchFamily="34" charset="-128"/>
              </a:rPr>
              <a:t>Tualatin Valley Academy</a:t>
            </a:r>
            <a:br>
              <a:rPr lang="en-US" sz="1800" smtClean="0">
                <a:solidFill>
                  <a:schemeClr val="bg1"/>
                </a:solidFill>
                <a:ea typeface="ＭＳ Ｐゴシック" pitchFamily="34" charset="-128"/>
              </a:rPr>
            </a:br>
            <a:r>
              <a:rPr lang="en-US" sz="1800" smtClean="0">
                <a:solidFill>
                  <a:schemeClr val="bg1"/>
                </a:solidFill>
                <a:ea typeface="ＭＳ Ｐゴシック" pitchFamily="34" charset="-128"/>
              </a:rPr>
              <a:t>Hillsboro, Oregon</a:t>
            </a:r>
          </a:p>
        </p:txBody>
      </p:sp>
      <p:sp>
        <p:nvSpPr>
          <p:cNvPr id="4" name="Rectangle 3"/>
          <p:cNvSpPr/>
          <p:nvPr/>
        </p:nvSpPr>
        <p:spPr>
          <a:xfrm>
            <a:off x="5486400" y="1371600"/>
            <a:ext cx="3657600"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lang="en-US" sz="2400">
              <a:solidFill>
                <a:srgbClr val="FFFFFF"/>
              </a:solidFill>
            </a:endParaRPr>
          </a:p>
        </p:txBody>
      </p:sp>
      <p:sp>
        <p:nvSpPr>
          <p:cNvPr id="84996" name="TextBox 4"/>
          <p:cNvSpPr txBox="1">
            <a:spLocks noChangeArrowheads="1"/>
          </p:cNvSpPr>
          <p:nvPr/>
        </p:nvSpPr>
        <p:spPr bwMode="auto">
          <a:xfrm>
            <a:off x="4953000" y="2592388"/>
            <a:ext cx="3657600" cy="4054475"/>
          </a:xfrm>
          <a:prstGeom prst="rect">
            <a:avLst/>
          </a:prstGeom>
          <a:solidFill>
            <a:schemeClr val="tx1">
              <a:alpha val="70195"/>
            </a:schemeClr>
          </a:solidFill>
          <a:ln w="9525">
            <a:noFill/>
            <a:miter lim="800000"/>
            <a:headEnd/>
            <a:tailEnd/>
          </a:ln>
        </p:spPr>
        <p:txBody>
          <a:bodyPr>
            <a:spAutoFit/>
          </a:bodyPr>
          <a:lstStyle/>
          <a:p>
            <a:pPr defTabSz="914400" eaLnBrk="0" hangingPunct="0"/>
            <a:r>
              <a:rPr lang="en-US" sz="2000" b="1">
                <a:solidFill>
                  <a:schemeClr val="bg1"/>
                </a:solidFill>
              </a:rPr>
              <a:t>Open your students’ eyes to the birds all around them!  The Most Wanted Birds kit includes full-color focus cards, interactive computer-based bird ID quizzes, posters, and hands-on activities.  Your students will learn how to identify the birds in your schoolyard and to report their bird sightings on eBird!</a:t>
            </a:r>
          </a:p>
          <a:p>
            <a:pPr defTabSz="914400" eaLnBrk="0" hangingPunct="0"/>
            <a:endParaRPr lang="en-US" sz="2000" b="1">
              <a:solidFill>
                <a:schemeClr val="bg1"/>
              </a:solidFill>
            </a:endParaRPr>
          </a:p>
        </p:txBody>
      </p:sp>
      <p:pic>
        <p:nvPicPr>
          <p:cNvPr id="84997" name="Picture 8" descr="DSC07388_edited-1"/>
          <p:cNvPicPr>
            <a:picLocks noChangeAspect="1" noChangeArrowheads="1"/>
          </p:cNvPicPr>
          <p:nvPr/>
        </p:nvPicPr>
        <p:blipFill>
          <a:blip r:embed="rId4"/>
          <a:srcRect/>
          <a:stretch>
            <a:fillRect/>
          </a:stretch>
        </p:blipFill>
        <p:spPr bwMode="auto">
          <a:xfrm>
            <a:off x="685800" y="2543175"/>
            <a:ext cx="3587750" cy="4103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5"/>
          <p:cNvSpPr txBox="1">
            <a:spLocks noChangeArrowheads="1"/>
          </p:cNvSpPr>
          <p:nvPr/>
        </p:nvSpPr>
        <p:spPr bwMode="auto">
          <a:xfrm>
            <a:off x="841375" y="44450"/>
            <a:ext cx="8047038" cy="457200"/>
          </a:xfrm>
          <a:prstGeom prst="rect">
            <a:avLst/>
          </a:prstGeom>
          <a:noFill/>
          <a:ln w="9525">
            <a:noFill/>
            <a:miter lim="800000"/>
            <a:headEnd/>
            <a:tailEnd/>
          </a:ln>
        </p:spPr>
        <p:txBody>
          <a:bodyPr>
            <a:spAutoFit/>
          </a:bodyPr>
          <a:lstStyle/>
          <a:p>
            <a:pPr>
              <a:spcBef>
                <a:spcPct val="25000"/>
              </a:spcBef>
            </a:pPr>
            <a:endParaRPr lang="en-US" sz="2400" b="1" i="1">
              <a:solidFill>
                <a:schemeClr val="bg1"/>
              </a:solidFill>
            </a:endParaRPr>
          </a:p>
        </p:txBody>
      </p:sp>
      <p:sp>
        <p:nvSpPr>
          <p:cNvPr id="103426" name="Text Box 6"/>
          <p:cNvSpPr txBox="1">
            <a:spLocks noChangeArrowheads="1"/>
          </p:cNvSpPr>
          <p:nvPr/>
        </p:nvSpPr>
        <p:spPr bwMode="auto">
          <a:xfrm>
            <a:off x="600075" y="1211263"/>
            <a:ext cx="7302500" cy="457200"/>
          </a:xfrm>
          <a:prstGeom prst="rect">
            <a:avLst/>
          </a:prstGeom>
          <a:noFill/>
          <a:ln w="9525">
            <a:noFill/>
            <a:miter lim="800000"/>
            <a:headEnd/>
            <a:tailEnd/>
          </a:ln>
        </p:spPr>
        <p:txBody>
          <a:bodyPr>
            <a:spAutoFit/>
          </a:bodyPr>
          <a:lstStyle/>
          <a:p>
            <a:pPr>
              <a:spcBef>
                <a:spcPct val="50000"/>
              </a:spcBef>
            </a:pPr>
            <a:endParaRPr lang="en-US" sz="2400"/>
          </a:p>
        </p:txBody>
      </p:sp>
      <p:sp>
        <p:nvSpPr>
          <p:cNvPr id="103427" name="Rectangle 7"/>
          <p:cNvSpPr>
            <a:spLocks noChangeArrowheads="1"/>
          </p:cNvSpPr>
          <p:nvPr/>
        </p:nvSpPr>
        <p:spPr bwMode="auto">
          <a:xfrm>
            <a:off x="30163" y="752475"/>
            <a:ext cx="8909050" cy="1368425"/>
          </a:xfrm>
          <a:prstGeom prst="rect">
            <a:avLst/>
          </a:prstGeom>
          <a:noFill/>
          <a:ln w="9525">
            <a:noFill/>
            <a:miter lim="800000"/>
            <a:headEnd/>
            <a:tailEnd/>
          </a:ln>
        </p:spPr>
        <p:txBody>
          <a:bodyPr>
            <a:spAutoFit/>
          </a:bodyPr>
          <a:lstStyle/>
          <a:p>
            <a:endParaRPr lang="en-US" sz="1400" b="1">
              <a:solidFill>
                <a:srgbClr val="00497E"/>
              </a:solidFill>
            </a:endParaRPr>
          </a:p>
          <a:p>
            <a:endParaRPr lang="en-US" sz="1400" b="1">
              <a:solidFill>
                <a:srgbClr val="00497E"/>
              </a:solidFill>
            </a:endParaRPr>
          </a:p>
          <a:p>
            <a:endParaRPr lang="en-US" sz="1400" b="1">
              <a:solidFill>
                <a:srgbClr val="00497E"/>
              </a:solidFill>
            </a:endParaRPr>
          </a:p>
          <a:p>
            <a:pPr>
              <a:buFontTx/>
              <a:buChar char="•"/>
            </a:pPr>
            <a:endParaRPr lang="en-US" sz="1400" b="1">
              <a:solidFill>
                <a:srgbClr val="00497E"/>
              </a:solidFill>
            </a:endParaRPr>
          </a:p>
          <a:p>
            <a:pPr>
              <a:buFontTx/>
              <a:buChar char="•"/>
            </a:pPr>
            <a:endParaRPr lang="en-US" sz="1400" b="1">
              <a:solidFill>
                <a:srgbClr val="00497E"/>
              </a:solidFill>
            </a:endParaRPr>
          </a:p>
          <a:p>
            <a:r>
              <a:rPr lang="en-US" sz="1400" b="1">
                <a:solidFill>
                  <a:srgbClr val="00497E"/>
                </a:solidFill>
              </a:rPr>
              <a:t> </a:t>
            </a:r>
            <a:endParaRPr lang="en-US" sz="1400"/>
          </a:p>
        </p:txBody>
      </p:sp>
      <p:pic>
        <p:nvPicPr>
          <p:cNvPr id="155657" name="Picture 9"/>
          <p:cNvPicPr>
            <a:picLocks noChangeAspect="1" noChangeArrowheads="1"/>
          </p:cNvPicPr>
          <p:nvPr/>
        </p:nvPicPr>
        <p:blipFill>
          <a:blip r:embed="rId3"/>
          <a:srcRect/>
          <a:stretch>
            <a:fillRect/>
          </a:stretch>
        </p:blipFill>
        <p:spPr bwMode="auto">
          <a:xfrm>
            <a:off x="103188" y="1477963"/>
            <a:ext cx="8888412" cy="2560637"/>
          </a:xfrm>
          <a:prstGeom prst="rect">
            <a:avLst/>
          </a:prstGeom>
          <a:noFill/>
          <a:ln w="9525" algn="ctr">
            <a:solidFill>
              <a:schemeClr val="bg1"/>
            </a:solidFill>
            <a:miter lim="800000"/>
            <a:headEnd/>
            <a:tailEnd/>
          </a:ln>
          <a:effectLst>
            <a:outerShdw dist="107763" dir="2700000" algn="ctr" rotWithShape="0">
              <a:schemeClr val="bg2"/>
            </a:outerShdw>
          </a:effectLst>
        </p:spPr>
      </p:pic>
      <p:sp>
        <p:nvSpPr>
          <p:cNvPr id="103429" name="Rectangle 10"/>
          <p:cNvSpPr>
            <a:spLocks noChangeArrowheads="1"/>
          </p:cNvSpPr>
          <p:nvPr/>
        </p:nvSpPr>
        <p:spPr bwMode="auto">
          <a:xfrm>
            <a:off x="228600" y="4527550"/>
            <a:ext cx="8763000" cy="1631950"/>
          </a:xfrm>
          <a:prstGeom prst="rect">
            <a:avLst/>
          </a:prstGeom>
          <a:noFill/>
          <a:ln w="9525">
            <a:noFill/>
            <a:miter lim="800000"/>
            <a:headEnd/>
            <a:tailEnd/>
          </a:ln>
        </p:spPr>
        <p:txBody>
          <a:bodyPr anchor="ctr">
            <a:spAutoFit/>
          </a:bodyPr>
          <a:lstStyle/>
          <a:p>
            <a:pPr algn="ctr"/>
            <a:r>
              <a:rPr lang="en-US" sz="2400"/>
              <a:t>The Cornell Lab of Ornithology is a nonprofit membership institution whose mission is to interpret and conserve the earth's biological diversity through research, education, and citizen science focused on birds.</a:t>
            </a:r>
            <a:r>
              <a:rPr lang="en-US" sz="2800">
                <a:solidFill>
                  <a:schemeClr val="bg1"/>
                </a:solidFill>
              </a:rPr>
              <a:t> </a:t>
            </a:r>
          </a:p>
        </p:txBody>
      </p:sp>
      <p:pic>
        <p:nvPicPr>
          <p:cNvPr id="103430" name="Picture 5" descr="CL_logo_RGB.emf"/>
          <p:cNvPicPr>
            <a:picLocks noChangeAspect="1"/>
          </p:cNvPicPr>
          <p:nvPr/>
        </p:nvPicPr>
        <p:blipFill>
          <a:blip r:embed="rId4"/>
          <a:srcRect/>
          <a:stretch>
            <a:fillRect/>
          </a:stretch>
        </p:blipFill>
        <p:spPr bwMode="auto">
          <a:xfrm>
            <a:off x="1905000" y="685800"/>
            <a:ext cx="6019800" cy="6365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2"/>
          <p:cNvPicPr>
            <a:picLocks noChangeAspect="1" noChangeArrowheads="1"/>
          </p:cNvPicPr>
          <p:nvPr>
            <p:ph idx="4294967295"/>
          </p:nvPr>
        </p:nvPicPr>
        <p:blipFill>
          <a:blip r:embed="rId3"/>
          <a:srcRect/>
          <a:stretch>
            <a:fillRect/>
          </a:stretch>
        </p:blipFill>
        <p:spPr>
          <a:xfrm>
            <a:off x="457200" y="385763"/>
            <a:ext cx="8229600" cy="5627687"/>
          </a:xfrm>
        </p:spPr>
      </p:pic>
      <p:sp>
        <p:nvSpPr>
          <p:cNvPr id="536578" name="Text Box 3"/>
          <p:cNvSpPr txBox="1">
            <a:spLocks noChangeArrowheads="1"/>
          </p:cNvSpPr>
          <p:nvPr/>
        </p:nvSpPr>
        <p:spPr bwMode="auto">
          <a:xfrm>
            <a:off x="838200" y="6172200"/>
            <a:ext cx="7315200" cy="457200"/>
          </a:xfrm>
          <a:prstGeom prst="rect">
            <a:avLst/>
          </a:prstGeom>
          <a:solidFill>
            <a:schemeClr val="bg1">
              <a:alpha val="30196"/>
            </a:schemeClr>
          </a:solidFill>
          <a:ln w="9525">
            <a:noFill/>
            <a:miter lim="800000"/>
            <a:headEnd/>
            <a:tailEnd/>
          </a:ln>
        </p:spPr>
        <p:txBody>
          <a:bodyPr>
            <a:spAutoFit/>
          </a:bodyPr>
          <a:lstStyle/>
          <a:p>
            <a:pPr algn="ctr">
              <a:spcBef>
                <a:spcPct val="50000"/>
              </a:spcBef>
            </a:pPr>
            <a:r>
              <a:rPr lang="en-US" sz="2400"/>
              <a:t>Ongoing Bird Population Research at TVA</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2"/>
          <p:cNvPicPr>
            <a:picLocks noChangeAspect="1" noChangeArrowheads="1"/>
          </p:cNvPicPr>
          <p:nvPr>
            <p:ph idx="4294967295"/>
          </p:nvPr>
        </p:nvPicPr>
        <p:blipFill>
          <a:blip r:embed="rId3"/>
          <a:srcRect/>
          <a:stretch>
            <a:fillRect/>
          </a:stretch>
        </p:blipFill>
        <p:spPr>
          <a:xfrm>
            <a:off x="473075" y="544513"/>
            <a:ext cx="8229600" cy="5627687"/>
          </a:xfrm>
        </p:spPr>
      </p:pic>
      <p:sp>
        <p:nvSpPr>
          <p:cNvPr id="538626" name="Text Box 3"/>
          <p:cNvSpPr txBox="1">
            <a:spLocks noChangeArrowheads="1"/>
          </p:cNvSpPr>
          <p:nvPr/>
        </p:nvSpPr>
        <p:spPr bwMode="auto">
          <a:xfrm>
            <a:off x="838200" y="6172200"/>
            <a:ext cx="7315200" cy="457200"/>
          </a:xfrm>
          <a:prstGeom prst="rect">
            <a:avLst/>
          </a:prstGeom>
          <a:solidFill>
            <a:schemeClr val="bg1">
              <a:alpha val="30196"/>
            </a:schemeClr>
          </a:solidFill>
          <a:ln w="9525">
            <a:noFill/>
            <a:miter lim="800000"/>
            <a:headEnd/>
            <a:tailEnd/>
          </a:ln>
        </p:spPr>
        <p:txBody>
          <a:bodyPr>
            <a:spAutoFit/>
          </a:bodyPr>
          <a:lstStyle/>
          <a:p>
            <a:pPr algn="ctr">
              <a:spcBef>
                <a:spcPct val="50000"/>
              </a:spcBef>
            </a:pPr>
            <a:r>
              <a:rPr lang="en-US" sz="2400"/>
              <a:t>Ongoing Bird Population Research at TVA</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4" descr="CBS_Vol12_page1.gif"/>
          <p:cNvPicPr>
            <a:picLocks noGrp="1" noChangeAspect="1"/>
          </p:cNvPicPr>
          <p:nvPr>
            <p:ph idx="1"/>
          </p:nvPr>
        </p:nvPicPr>
        <p:blipFill>
          <a:blip r:embed="rId3"/>
          <a:srcRect l="-2495" t="-1627" r="-2287"/>
          <a:stretch>
            <a:fillRect/>
          </a:stretch>
        </p:blipFill>
        <p:spPr>
          <a:xfrm rot="20828276">
            <a:off x="950913" y="441325"/>
            <a:ext cx="3724275" cy="5538788"/>
          </a:xfrm>
          <a:solidFill>
            <a:schemeClr val="bg1"/>
          </a:solidFill>
          <a:ln w="15875">
            <a:solidFill>
              <a:schemeClr val="tx1"/>
            </a:solidFill>
          </a:ln>
        </p:spPr>
      </p:pic>
      <p:pic>
        <p:nvPicPr>
          <p:cNvPr id="540674" name="Picture 2"/>
          <p:cNvPicPr>
            <a:picLocks noChangeAspect="1" noChangeArrowheads="1"/>
          </p:cNvPicPr>
          <p:nvPr/>
        </p:nvPicPr>
        <p:blipFill>
          <a:blip r:embed="rId4"/>
          <a:srcRect/>
          <a:stretch>
            <a:fillRect/>
          </a:stretch>
        </p:blipFill>
        <p:spPr bwMode="auto">
          <a:xfrm rot="994737">
            <a:off x="4614863" y="558800"/>
            <a:ext cx="3657600" cy="5573713"/>
          </a:xfrm>
          <a:prstGeom prst="rect">
            <a:avLst/>
          </a:prstGeom>
          <a:noFill/>
          <a:ln w="15875">
            <a:solidFill>
              <a:schemeClr val="tx1"/>
            </a:solidFill>
            <a:miter lim="800000"/>
            <a:headEnd/>
            <a:tailEnd/>
          </a:ln>
        </p:spPr>
      </p:pic>
      <p:pic>
        <p:nvPicPr>
          <p:cNvPr id="540675" name="Picture 21" descr="i_wonder.gif"/>
          <p:cNvPicPr>
            <a:picLocks noChangeAspect="1"/>
          </p:cNvPicPr>
          <p:nvPr/>
        </p:nvPicPr>
        <p:blipFill>
          <a:blip r:embed="rId5"/>
          <a:srcRect/>
          <a:stretch>
            <a:fillRect/>
          </a:stretch>
        </p:blipFill>
        <p:spPr bwMode="auto">
          <a:xfrm>
            <a:off x="76200" y="3844925"/>
            <a:ext cx="3048000" cy="2936875"/>
          </a:xfrm>
          <a:prstGeom prst="rect">
            <a:avLst/>
          </a:prstGeom>
          <a:solidFill>
            <a:schemeClr val="bg1"/>
          </a:solidFill>
          <a:ln w="34925">
            <a:solidFill>
              <a:schemeClr val="tx1"/>
            </a:solid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1" name="Picture 2" descr="Bird_Jonathan_2011-1"/>
          <p:cNvPicPr>
            <a:picLocks noChangeAspect="1" noChangeArrowheads="1"/>
          </p:cNvPicPr>
          <p:nvPr>
            <p:ph idx="4294967295"/>
          </p:nvPr>
        </p:nvPicPr>
        <p:blipFill>
          <a:blip r:embed="rId3"/>
          <a:srcRect/>
          <a:stretch>
            <a:fillRect/>
          </a:stretch>
        </p:blipFill>
        <p:spPr>
          <a:xfrm>
            <a:off x="0" y="685800"/>
            <a:ext cx="9144000" cy="5500688"/>
          </a:xfrm>
        </p:spPr>
      </p:pic>
      <p:sp>
        <p:nvSpPr>
          <p:cNvPr id="542722" name="Text Box 3"/>
          <p:cNvSpPr txBox="1">
            <a:spLocks noChangeArrowheads="1"/>
          </p:cNvSpPr>
          <p:nvPr/>
        </p:nvSpPr>
        <p:spPr bwMode="auto">
          <a:xfrm>
            <a:off x="838200" y="6172200"/>
            <a:ext cx="7315200" cy="457200"/>
          </a:xfrm>
          <a:prstGeom prst="rect">
            <a:avLst/>
          </a:prstGeom>
          <a:solidFill>
            <a:schemeClr val="bg1">
              <a:alpha val="30196"/>
            </a:schemeClr>
          </a:solidFill>
          <a:ln w="9525">
            <a:noFill/>
            <a:miter lim="800000"/>
            <a:headEnd/>
            <a:tailEnd/>
          </a:ln>
        </p:spPr>
        <p:txBody>
          <a:bodyPr>
            <a:spAutoFit/>
          </a:bodyPr>
          <a:lstStyle/>
          <a:p>
            <a:pPr algn="ctr">
              <a:spcBef>
                <a:spcPct val="50000"/>
              </a:spcBef>
            </a:pPr>
            <a:r>
              <a:rPr lang="en-US" sz="2400"/>
              <a:t>TVA Student Research Reports Get Published!</a:t>
            </a:r>
          </a:p>
        </p:txBody>
      </p:sp>
    </p:spTree>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p:cNvPicPr>
            <a:picLocks noChangeAspect="1" noChangeArrowheads="1"/>
          </p:cNvPicPr>
          <p:nvPr/>
        </p:nvPicPr>
        <p:blipFill>
          <a:blip r:embed="rId3"/>
          <a:srcRect/>
          <a:stretch>
            <a:fillRect/>
          </a:stretch>
        </p:blipFill>
        <p:spPr bwMode="auto">
          <a:xfrm>
            <a:off x="152400" y="1524000"/>
            <a:ext cx="5943600" cy="2738438"/>
          </a:xfrm>
          <a:prstGeom prst="rect">
            <a:avLst/>
          </a:prstGeom>
          <a:noFill/>
          <a:ln w="25400">
            <a:solidFill>
              <a:schemeClr val="tx1"/>
            </a:solidFill>
            <a:miter lim="800000"/>
            <a:headEnd/>
            <a:tailEnd/>
          </a:ln>
        </p:spPr>
      </p:pic>
      <p:sp>
        <p:nvSpPr>
          <p:cNvPr id="544770" name="Title 4"/>
          <p:cNvSpPr>
            <a:spLocks noGrp="1"/>
          </p:cNvSpPr>
          <p:nvPr>
            <p:ph type="title" idx="4294967295"/>
          </p:nvPr>
        </p:nvSpPr>
        <p:spPr>
          <a:xfrm>
            <a:off x="914400" y="304800"/>
            <a:ext cx="7772400" cy="1143000"/>
          </a:xfrm>
        </p:spPr>
        <p:txBody>
          <a:bodyPr/>
          <a:lstStyle/>
          <a:p>
            <a:r>
              <a:rPr lang="en-US" smtClean="0">
                <a:ea typeface="ＭＳ Ｐゴシック" pitchFamily="34" charset="-128"/>
              </a:rPr>
              <a:t>Wiki Connection</a:t>
            </a:r>
          </a:p>
        </p:txBody>
      </p:sp>
      <p:pic>
        <p:nvPicPr>
          <p:cNvPr id="544771" name="Picture 2"/>
          <p:cNvPicPr>
            <a:picLocks noChangeAspect="1" noChangeArrowheads="1"/>
          </p:cNvPicPr>
          <p:nvPr/>
        </p:nvPicPr>
        <p:blipFill>
          <a:blip r:embed="rId4"/>
          <a:srcRect/>
          <a:stretch>
            <a:fillRect/>
          </a:stretch>
        </p:blipFill>
        <p:spPr bwMode="auto">
          <a:xfrm>
            <a:off x="2514600" y="3962400"/>
            <a:ext cx="6553200" cy="2819400"/>
          </a:xfrm>
          <a:prstGeom prst="rect">
            <a:avLst/>
          </a:prstGeom>
          <a:noFill/>
          <a:ln w="25400">
            <a:solidFill>
              <a:schemeClr val="tx1"/>
            </a:solidFill>
            <a:miter lim="800000"/>
            <a:headEnd/>
            <a:tailEnd/>
          </a:ln>
        </p:spPr>
      </p:pic>
      <p:sp>
        <p:nvSpPr>
          <p:cNvPr id="544772" name="TextBox 6"/>
          <p:cNvSpPr txBox="1">
            <a:spLocks noChangeArrowheads="1"/>
          </p:cNvSpPr>
          <p:nvPr/>
        </p:nvSpPr>
        <p:spPr bwMode="auto">
          <a:xfrm>
            <a:off x="6400800" y="1524000"/>
            <a:ext cx="2743200" cy="1917700"/>
          </a:xfrm>
          <a:prstGeom prst="rect">
            <a:avLst/>
          </a:prstGeom>
          <a:noFill/>
          <a:ln w="9525">
            <a:noFill/>
            <a:miter lim="800000"/>
            <a:headEnd/>
            <a:tailEnd/>
          </a:ln>
        </p:spPr>
        <p:txBody>
          <a:bodyPr>
            <a:spAutoFit/>
          </a:bodyPr>
          <a:lstStyle/>
          <a:p>
            <a:pPr defTabSz="914400" eaLnBrk="0" hangingPunct="0"/>
            <a:r>
              <a:rPr lang="en-US" sz="2400" b="1">
                <a:solidFill>
                  <a:srgbClr val="000000"/>
                </a:solidFill>
              </a:rPr>
              <a:t>TVA kids are partnering with kids in Florida on research projects and peer review!</a:t>
            </a:r>
          </a:p>
        </p:txBody>
      </p:sp>
      <p:pic>
        <p:nvPicPr>
          <p:cNvPr id="544773" name="Picture 6"/>
          <p:cNvPicPr>
            <a:picLocks noChangeAspect="1" noChangeArrowheads="1"/>
          </p:cNvPicPr>
          <p:nvPr/>
        </p:nvPicPr>
        <p:blipFill>
          <a:blip r:embed="rId5"/>
          <a:srcRect/>
          <a:stretch>
            <a:fillRect/>
          </a:stretch>
        </p:blipFill>
        <p:spPr bwMode="auto">
          <a:xfrm>
            <a:off x="2514600" y="4800600"/>
            <a:ext cx="4724400" cy="1981200"/>
          </a:xfrm>
          <a:prstGeom prst="rect">
            <a:avLst/>
          </a:prstGeom>
          <a:noFill/>
          <a:ln w="9525">
            <a:noFill/>
            <a:miter lim="800000"/>
            <a:headEnd/>
            <a:tailEnd/>
          </a:ln>
        </p:spPr>
      </p:pic>
      <p:sp>
        <p:nvSpPr>
          <p:cNvPr id="393223" name="Text Box 7"/>
          <p:cNvSpPr txBox="1">
            <a:spLocks noChangeArrowheads="1"/>
          </p:cNvSpPr>
          <p:nvPr/>
        </p:nvSpPr>
        <p:spPr bwMode="auto">
          <a:xfrm rot="-498983">
            <a:off x="647700" y="3046413"/>
            <a:ext cx="7848600" cy="915987"/>
          </a:xfrm>
          <a:prstGeom prst="rect">
            <a:avLst/>
          </a:prstGeom>
          <a:solidFill>
            <a:schemeClr val="tx2"/>
          </a:solidFill>
          <a:ln w="9525">
            <a:noFill/>
            <a:miter lim="800000"/>
            <a:headEnd/>
            <a:tailEnd/>
          </a:ln>
        </p:spPr>
        <p:txBody>
          <a:bodyPr anchor="ctr" anchorCtr="1">
            <a:spAutoFit/>
          </a:bodyPr>
          <a:lstStyle/>
          <a:p>
            <a:pPr defTabSz="914400"/>
            <a:r>
              <a:rPr lang="en-US" b="1" u="sng">
                <a:solidFill>
                  <a:schemeClr val="bg1"/>
                </a:solidFill>
              </a:rPr>
              <a:t>BirdSleuth: Authentic Scientific Inquiry Using Free Online Wikispaces</a:t>
            </a:r>
          </a:p>
          <a:p>
            <a:pPr defTabSz="914400"/>
            <a:r>
              <a:rPr lang="en-US">
                <a:solidFill>
                  <a:schemeClr val="bg1"/>
                </a:solidFill>
              </a:rPr>
              <a:t>Breakout Session 600, 9:45-11am, WEDNESDAY, AUGUST 8 </a:t>
            </a:r>
          </a:p>
          <a:p>
            <a:pPr defTabSz="914400"/>
            <a:r>
              <a:rPr lang="en-US">
                <a:solidFill>
                  <a:schemeClr val="bg1"/>
                </a:solidFill>
              </a:rPr>
              <a:t>Room:       Lincoln 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animEffect transition="in" filter="fade">
                                      <p:cBhvr>
                                        <p:cTn id="7" dur="2000"/>
                                        <p:tgtEl>
                                          <p:spTgt spid="393223"/>
                                        </p:tgtEl>
                                      </p:cBhvr>
                                    </p:animEffect>
                                    <p:anim calcmode="lin" valueType="num">
                                      <p:cBhvr>
                                        <p:cTn id="8" dur="2000" fill="hold"/>
                                        <p:tgtEl>
                                          <p:spTgt spid="393223"/>
                                        </p:tgtEl>
                                        <p:attrNameLst>
                                          <p:attrName>style.rotation</p:attrName>
                                        </p:attrNameLst>
                                      </p:cBhvr>
                                      <p:tavLst>
                                        <p:tav tm="0">
                                          <p:val>
                                            <p:fltVal val="720"/>
                                          </p:val>
                                        </p:tav>
                                        <p:tav tm="100000">
                                          <p:val>
                                            <p:fltVal val="0"/>
                                          </p:val>
                                        </p:tav>
                                      </p:tavLst>
                                    </p:anim>
                                    <p:anim calcmode="lin" valueType="num">
                                      <p:cBhvr>
                                        <p:cTn id="9" dur="2000" fill="hold"/>
                                        <p:tgtEl>
                                          <p:spTgt spid="393223"/>
                                        </p:tgtEl>
                                        <p:attrNameLst>
                                          <p:attrName>ppt_h</p:attrName>
                                        </p:attrNameLst>
                                      </p:cBhvr>
                                      <p:tavLst>
                                        <p:tav tm="0">
                                          <p:val>
                                            <p:fltVal val="0"/>
                                          </p:val>
                                        </p:tav>
                                        <p:tav tm="100000">
                                          <p:val>
                                            <p:strVal val="#ppt_h"/>
                                          </p:val>
                                        </p:tav>
                                      </p:tavLst>
                                    </p:anim>
                                    <p:anim calcmode="lin" valueType="num">
                                      <p:cBhvr>
                                        <p:cTn id="10" dur="2000" fill="hold"/>
                                        <p:tgtEl>
                                          <p:spTgt spid="39322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6" descr="CLO Education for PPT.eps"/>
          <p:cNvPicPr>
            <a:picLocks noChangeAspect="1"/>
          </p:cNvPicPr>
          <p:nvPr/>
        </p:nvPicPr>
        <p:blipFill>
          <a:blip r:embed="rId3"/>
          <a:srcRect/>
          <a:stretch>
            <a:fillRect/>
          </a:stretch>
        </p:blipFill>
        <p:spPr bwMode="auto">
          <a:xfrm>
            <a:off x="2157413" y="4441825"/>
            <a:ext cx="4860925" cy="1273175"/>
          </a:xfrm>
          <a:prstGeom prst="rect">
            <a:avLst/>
          </a:prstGeom>
          <a:noFill/>
          <a:ln w="9525">
            <a:noFill/>
            <a:miter lim="800000"/>
            <a:headEnd/>
            <a:tailEnd/>
          </a:ln>
        </p:spPr>
      </p:pic>
      <p:sp>
        <p:nvSpPr>
          <p:cNvPr id="546818" name="Title 3"/>
          <p:cNvSpPr>
            <a:spLocks noGrp="1"/>
          </p:cNvSpPr>
          <p:nvPr>
            <p:ph type="ctrTitle" idx="4294967295"/>
          </p:nvPr>
        </p:nvSpPr>
        <p:spPr>
          <a:xfrm>
            <a:off x="685800" y="1219200"/>
            <a:ext cx="7772400" cy="963613"/>
          </a:xfrm>
        </p:spPr>
        <p:txBody>
          <a:bodyPr/>
          <a:lstStyle/>
          <a:p>
            <a:pPr eaLnBrk="1" hangingPunct="1"/>
            <a:r>
              <a:rPr lang="en-US" smtClean="0">
                <a:solidFill>
                  <a:srgbClr val="4C721D"/>
                </a:solidFill>
                <a:ea typeface="ＭＳ Ｐゴシック" pitchFamily="34" charset="-128"/>
              </a:rPr>
              <a:t>Investigating Birds: Supporting Student Inquiry</a:t>
            </a:r>
          </a:p>
        </p:txBody>
      </p:sp>
      <p:sp>
        <p:nvSpPr>
          <p:cNvPr id="546819" name="Subtitle 4"/>
          <p:cNvSpPr>
            <a:spLocks noGrp="1"/>
          </p:cNvSpPr>
          <p:nvPr>
            <p:ph type="subTitle" idx="4294967295"/>
          </p:nvPr>
        </p:nvSpPr>
        <p:spPr>
          <a:xfrm>
            <a:off x="1371600" y="2563813"/>
            <a:ext cx="6400800" cy="1371600"/>
          </a:xfrm>
        </p:spPr>
        <p:txBody>
          <a:bodyPr/>
          <a:lstStyle/>
          <a:p>
            <a:pPr marL="0" indent="0" algn="ctr" eaLnBrk="1" hangingPunct="1">
              <a:buFont typeface="Arial" charset="0"/>
              <a:buNone/>
            </a:pPr>
            <a:r>
              <a:rPr lang="en-US" smtClean="0">
                <a:solidFill>
                  <a:srgbClr val="A09696"/>
                </a:solidFill>
                <a:latin typeface="Times New Roman" pitchFamily="18" charset="0"/>
                <a:ea typeface="ＭＳ Ｐゴシック" pitchFamily="34" charset="-128"/>
                <a:cs typeface="Times New Roman" pitchFamily="18" charset="0"/>
              </a:rPr>
              <a:t>A BirdSleuth Course for Educators</a:t>
            </a:r>
          </a:p>
          <a:p>
            <a:pPr marL="0" indent="0" algn="ctr" eaLnBrk="1" hangingPunct="1">
              <a:buFont typeface="Arial" charset="0"/>
              <a:buNone/>
            </a:pPr>
            <a:endParaRPr lang="en-US" smtClean="0">
              <a:solidFill>
                <a:srgbClr val="A09696"/>
              </a:solidFill>
              <a:latin typeface="Times New Roman" pitchFamily="18" charset="0"/>
              <a:ea typeface="ＭＳ Ｐゴシック" pitchFamily="34" charset="-128"/>
              <a:cs typeface="Times New Roman" pitchFamily="18" charset="0"/>
            </a:endParaRPr>
          </a:p>
        </p:txBody>
      </p:sp>
      <p:sp>
        <p:nvSpPr>
          <p:cNvPr id="6" name="Rectangle 5"/>
          <p:cNvSpPr/>
          <p:nvPr/>
        </p:nvSpPr>
        <p:spPr>
          <a:xfrm>
            <a:off x="0" y="6629400"/>
            <a:ext cx="9144000" cy="228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8" name="Rectangle 7"/>
          <p:cNvSpPr/>
          <p:nvPr/>
        </p:nvSpPr>
        <p:spPr>
          <a:xfrm>
            <a:off x="0" y="0"/>
            <a:ext cx="9144000" cy="49688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pic>
        <p:nvPicPr>
          <p:cNvPr id="546822" name="Picture 2"/>
          <p:cNvPicPr>
            <a:picLocks noChangeAspect="1" noChangeArrowheads="1"/>
          </p:cNvPicPr>
          <p:nvPr/>
        </p:nvPicPr>
        <p:blipFill>
          <a:blip r:embed="rId4"/>
          <a:srcRect/>
          <a:stretch>
            <a:fillRect/>
          </a:stretch>
        </p:blipFill>
        <p:spPr bwMode="auto">
          <a:xfrm>
            <a:off x="304800" y="5334000"/>
            <a:ext cx="1450975" cy="1169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6629400"/>
            <a:ext cx="9144000" cy="228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22" name="Rectangle 21"/>
          <p:cNvSpPr/>
          <p:nvPr/>
        </p:nvSpPr>
        <p:spPr>
          <a:xfrm>
            <a:off x="0" y="0"/>
            <a:ext cx="9144000" cy="49688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pic>
        <p:nvPicPr>
          <p:cNvPr id="548867" name="Picture 21" descr="CL_logo_RGB_inv.emf"/>
          <p:cNvPicPr>
            <a:picLocks noChangeAspect="1"/>
          </p:cNvPicPr>
          <p:nvPr/>
        </p:nvPicPr>
        <p:blipFill>
          <a:blip r:embed="rId3"/>
          <a:srcRect/>
          <a:stretch>
            <a:fillRect/>
          </a:stretch>
        </p:blipFill>
        <p:spPr bwMode="auto">
          <a:xfrm>
            <a:off x="534988" y="109538"/>
            <a:ext cx="2513012" cy="282575"/>
          </a:xfrm>
          <a:prstGeom prst="rect">
            <a:avLst/>
          </a:prstGeom>
          <a:noFill/>
          <a:ln w="9525">
            <a:noFill/>
            <a:miter lim="800000"/>
            <a:headEnd/>
            <a:tailEnd/>
          </a:ln>
        </p:spPr>
      </p:pic>
      <p:sp>
        <p:nvSpPr>
          <p:cNvPr id="548868" name="Title 10"/>
          <p:cNvSpPr>
            <a:spLocks noGrp="1"/>
          </p:cNvSpPr>
          <p:nvPr>
            <p:ph type="title" idx="4294967295"/>
          </p:nvPr>
        </p:nvSpPr>
        <p:spPr>
          <a:xfrm>
            <a:off x="304800" y="792163"/>
            <a:ext cx="8229600" cy="808037"/>
          </a:xfrm>
        </p:spPr>
        <p:txBody>
          <a:bodyPr/>
          <a:lstStyle/>
          <a:p>
            <a:pPr algn="l" eaLnBrk="1" hangingPunct="1"/>
            <a:r>
              <a:rPr lang="en-US" smtClean="0">
                <a:ea typeface="ＭＳ Ｐゴシック" pitchFamily="34" charset="-128"/>
              </a:rPr>
              <a:t>Investigating Birds: Supporting Student Inquiry</a:t>
            </a:r>
            <a:endParaRPr lang="en-US" smtClean="0">
              <a:solidFill>
                <a:srgbClr val="4C721D"/>
              </a:solidFill>
              <a:ea typeface="ＭＳ Ｐゴシック" pitchFamily="34" charset="-128"/>
            </a:endParaRPr>
          </a:p>
        </p:txBody>
      </p:sp>
      <p:sp>
        <p:nvSpPr>
          <p:cNvPr id="3078" name="Content Placeholder 11"/>
          <p:cNvSpPr>
            <a:spLocks noGrp="1"/>
          </p:cNvSpPr>
          <p:nvPr>
            <p:ph sz="half" idx="4294967295"/>
          </p:nvPr>
        </p:nvSpPr>
        <p:spPr>
          <a:xfrm>
            <a:off x="228600" y="1951038"/>
            <a:ext cx="8743950" cy="4525962"/>
          </a:xfrm>
        </p:spPr>
        <p:txBody>
          <a:bodyPr/>
          <a:lstStyle/>
          <a:p>
            <a:pPr marL="463550" indent="-295275">
              <a:spcAft>
                <a:spcPts val="1200"/>
              </a:spcAft>
              <a:defRPr/>
            </a:pPr>
            <a:r>
              <a:rPr lang="en-US" sz="3600" b="1" dirty="0" smtClean="0"/>
              <a:t>Audience: </a:t>
            </a:r>
            <a:r>
              <a:rPr lang="en-US" sz="3600" dirty="0" smtClean="0">
                <a:solidFill>
                  <a:schemeClr val="tx2"/>
                </a:solidFill>
              </a:rPr>
              <a:t>Educators interested in engaging students in BirdSleuth investigations</a:t>
            </a:r>
          </a:p>
          <a:p>
            <a:pPr marL="463550" indent="-295275">
              <a:spcAft>
                <a:spcPts val="1200"/>
              </a:spcAft>
              <a:defRPr/>
            </a:pPr>
            <a:r>
              <a:rPr lang="en-US" sz="3600" b="1" dirty="0" smtClean="0"/>
              <a:t>Goal: </a:t>
            </a:r>
            <a:r>
              <a:rPr lang="en-US" sz="3600" dirty="0" smtClean="0">
                <a:solidFill>
                  <a:schemeClr val="tx2"/>
                </a:solidFill>
              </a:rPr>
              <a:t>Help educators gain science process skills and the confidence needed to facilitate student research</a:t>
            </a:r>
          </a:p>
          <a:p>
            <a:pPr marL="463550" indent="-295275">
              <a:spcAft>
                <a:spcPts val="1200"/>
              </a:spcAft>
              <a:defRPr/>
            </a:pPr>
            <a:r>
              <a:rPr lang="en-US" sz="3600" b="1" dirty="0" smtClean="0"/>
              <a:t>Format:  </a:t>
            </a:r>
            <a:r>
              <a:rPr lang="en-US" sz="3600" dirty="0" smtClean="0">
                <a:solidFill>
                  <a:schemeClr val="tx2"/>
                </a:solidFill>
              </a:rPr>
              <a:t>Five week, instructor-led, asynchronous summer course</a:t>
            </a:r>
          </a:p>
          <a:p>
            <a:pPr eaLnBrk="1" hangingPunct="1">
              <a:defRPr/>
            </a:pPr>
            <a:endParaRPr lang="en-US" sz="3600" dirty="0" smtClean="0">
              <a:latin typeface="Times New Roman" pitchFamily="80" charset="0"/>
              <a:ea typeface="ＭＳ Ｐゴシック" pitchFamily="80" charset="-128"/>
              <a:cs typeface="Times New Roman" pitchFamily="80" charset="0"/>
            </a:endParaRPr>
          </a:p>
        </p:txBody>
      </p:sp>
      <p:pic>
        <p:nvPicPr>
          <p:cNvPr id="548870" name="Picture 22" descr="Education.eps"/>
          <p:cNvPicPr>
            <a:picLocks noChangeAspect="1"/>
          </p:cNvPicPr>
          <p:nvPr/>
        </p:nvPicPr>
        <p:blipFill>
          <a:blip r:embed="rId4"/>
          <a:srcRect/>
          <a:stretch>
            <a:fillRect/>
          </a:stretch>
        </p:blipFill>
        <p:spPr bwMode="auto">
          <a:xfrm>
            <a:off x="7750175" y="136525"/>
            <a:ext cx="936625" cy="234950"/>
          </a:xfrm>
          <a:prstGeom prst="rect">
            <a:avLst/>
          </a:prstGeom>
          <a:noFill/>
          <a:ln w="9525">
            <a:noFill/>
            <a:miter lim="800000"/>
            <a:headEnd/>
            <a:tailEnd/>
          </a:ln>
        </p:spPr>
      </p:pic>
      <p:pic>
        <p:nvPicPr>
          <p:cNvPr id="548871" name="Picture 2" descr="nsf logo"/>
          <p:cNvPicPr>
            <a:picLocks noChangeAspect="1" noChangeArrowheads="1"/>
          </p:cNvPicPr>
          <p:nvPr/>
        </p:nvPicPr>
        <p:blipFill>
          <a:blip r:embed="rId5"/>
          <a:srcRect/>
          <a:stretch>
            <a:fillRect/>
          </a:stretch>
        </p:blipFill>
        <p:spPr bwMode="auto">
          <a:xfrm>
            <a:off x="8001000" y="5505450"/>
            <a:ext cx="971550" cy="97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2"/>
          <p:cNvSpPr>
            <a:spLocks noGrp="1"/>
          </p:cNvSpPr>
          <p:nvPr>
            <p:ph type="title"/>
          </p:nvPr>
        </p:nvSpPr>
        <p:spPr/>
        <p:txBody>
          <a:bodyPr/>
          <a:lstStyle/>
          <a:p>
            <a:r>
              <a:rPr lang="en-US" smtClean="0">
                <a:ea typeface="ＭＳ Ｐゴシック" pitchFamily="34" charset="-128"/>
              </a:rPr>
              <a:t>Sessions</a:t>
            </a:r>
          </a:p>
        </p:txBody>
      </p:sp>
      <p:sp>
        <p:nvSpPr>
          <p:cNvPr id="550914" name="Rectangle 3"/>
          <p:cNvSpPr>
            <a:spLocks noGrp="1"/>
          </p:cNvSpPr>
          <p:nvPr>
            <p:ph type="body" idx="1"/>
          </p:nvPr>
        </p:nvSpPr>
        <p:spPr/>
        <p:txBody>
          <a:bodyPr/>
          <a:lstStyle/>
          <a:p>
            <a:pPr>
              <a:lnSpc>
                <a:spcPct val="80000"/>
              </a:lnSpc>
            </a:pPr>
            <a:r>
              <a:rPr lang="en-US" sz="1600" smtClean="0">
                <a:latin typeface="Times New Roman" pitchFamily="18" charset="0"/>
                <a:ea typeface="ＭＳ Ｐゴシック" pitchFamily="34" charset="-128"/>
                <a:cs typeface="Times New Roman" pitchFamily="18" charset="0"/>
              </a:rPr>
              <a:t>Title:                   </a:t>
            </a:r>
            <a:r>
              <a:rPr lang="en-US" sz="1600" b="1" u="sng" smtClean="0">
                <a:latin typeface="Times New Roman" pitchFamily="18" charset="0"/>
                <a:ea typeface="ＭＳ Ｐゴシック" pitchFamily="34" charset="-128"/>
                <a:cs typeface="Times New Roman" pitchFamily="18" charset="0"/>
              </a:rPr>
              <a:t>BirdSleuth: Most Wanted Birds</a:t>
            </a:r>
          </a:p>
          <a:p>
            <a:pPr>
              <a:lnSpc>
                <a:spcPct val="80000"/>
              </a:lnSpc>
            </a:pPr>
            <a:r>
              <a:rPr lang="en-US" sz="1600" smtClean="0">
                <a:latin typeface="Times New Roman" pitchFamily="18" charset="0"/>
                <a:ea typeface="ＭＳ Ｐゴシック" pitchFamily="34" charset="-128"/>
                <a:cs typeface="Times New Roman" pitchFamily="18" charset="0"/>
              </a:rPr>
              <a:t>Timeslot:             Breakout Session 200, 11:15am-12:30pm, MONDAY, AUGUST 6</a:t>
            </a:r>
          </a:p>
          <a:p>
            <a:pPr>
              <a:lnSpc>
                <a:spcPct val="80000"/>
              </a:lnSpc>
            </a:pPr>
            <a:r>
              <a:rPr lang="en-US" sz="1600" smtClean="0">
                <a:latin typeface="Times New Roman" pitchFamily="18" charset="0"/>
                <a:ea typeface="ＭＳ Ｐゴシック" pitchFamily="34" charset="-128"/>
                <a:cs typeface="Times New Roman" pitchFamily="18" charset="0"/>
              </a:rPr>
              <a:t>Unique ID:          224</a:t>
            </a:r>
          </a:p>
          <a:p>
            <a:pPr>
              <a:lnSpc>
                <a:spcPct val="80000"/>
              </a:lnSpc>
            </a:pPr>
            <a:r>
              <a:rPr lang="en-US" sz="1600" smtClean="0">
                <a:latin typeface="Times New Roman" pitchFamily="18" charset="0"/>
                <a:ea typeface="ＭＳ Ｐゴシック" pitchFamily="34" charset="-128"/>
                <a:cs typeface="Times New Roman" pitchFamily="18" charset="0"/>
              </a:rPr>
              <a:t>Room Name:       Lincoln A  (87)</a:t>
            </a:r>
          </a:p>
          <a:p>
            <a:pPr>
              <a:lnSpc>
                <a:spcPct val="80000"/>
              </a:lnSpc>
              <a:buFont typeface="Arial" charset="0"/>
              <a:buNone/>
            </a:pPr>
            <a:endParaRPr lang="en-US" sz="1600" smtClean="0">
              <a:latin typeface="Times New Roman" pitchFamily="18" charset="0"/>
              <a:ea typeface="ＭＳ Ｐゴシック" pitchFamily="34" charset="-128"/>
              <a:cs typeface="Times New Roman" pitchFamily="18" charset="0"/>
            </a:endParaRPr>
          </a:p>
          <a:p>
            <a:pPr>
              <a:lnSpc>
                <a:spcPct val="80000"/>
              </a:lnSpc>
            </a:pPr>
            <a:r>
              <a:rPr lang="en-US" sz="1600" smtClean="0">
                <a:latin typeface="Times New Roman" pitchFamily="18" charset="0"/>
                <a:ea typeface="ＭＳ Ｐゴシック" pitchFamily="34" charset="-128"/>
                <a:cs typeface="Times New Roman" pitchFamily="18" charset="0"/>
              </a:rPr>
              <a:t>Title:                    </a:t>
            </a:r>
            <a:r>
              <a:rPr lang="en-US" sz="1600" b="1" u="sng" smtClean="0">
                <a:latin typeface="Times New Roman" pitchFamily="18" charset="0"/>
                <a:ea typeface="ＭＳ Ｐゴシック" pitchFamily="34" charset="-128"/>
                <a:cs typeface="Times New Roman" pitchFamily="18" charset="0"/>
              </a:rPr>
              <a:t>Classroom Beekeeping</a:t>
            </a:r>
          </a:p>
          <a:p>
            <a:pPr>
              <a:lnSpc>
                <a:spcPct val="80000"/>
              </a:lnSpc>
            </a:pPr>
            <a:r>
              <a:rPr lang="en-US" sz="1600" smtClean="0">
                <a:latin typeface="Times New Roman" pitchFamily="18" charset="0"/>
                <a:ea typeface="ＭＳ Ｐゴシック" pitchFamily="34" charset="-128"/>
                <a:cs typeface="Times New Roman" pitchFamily="18" charset="0"/>
              </a:rPr>
              <a:t>Timeslot:             Breakout Session 300, 3:45-5pm, MONDAY, AUGUST 6</a:t>
            </a:r>
          </a:p>
          <a:p>
            <a:pPr>
              <a:lnSpc>
                <a:spcPct val="80000"/>
              </a:lnSpc>
            </a:pPr>
            <a:r>
              <a:rPr lang="en-US" sz="1600" smtClean="0">
                <a:latin typeface="Times New Roman" pitchFamily="18" charset="0"/>
                <a:ea typeface="ＭＳ Ｐゴシック" pitchFamily="34" charset="-128"/>
                <a:cs typeface="Times New Roman" pitchFamily="18" charset="0"/>
              </a:rPr>
              <a:t>Unique ID:          353</a:t>
            </a:r>
          </a:p>
          <a:p>
            <a:pPr>
              <a:lnSpc>
                <a:spcPct val="80000"/>
              </a:lnSpc>
            </a:pPr>
            <a:r>
              <a:rPr lang="en-US" sz="1600" smtClean="0">
                <a:latin typeface="Times New Roman" pitchFamily="18" charset="0"/>
                <a:ea typeface="ＭＳ Ｐゴシック" pitchFamily="34" charset="-128"/>
                <a:cs typeface="Times New Roman" pitchFamily="18" charset="0"/>
              </a:rPr>
              <a:t>Room Name:       Ryman Studio C  (24)</a:t>
            </a:r>
          </a:p>
          <a:p>
            <a:pPr>
              <a:lnSpc>
                <a:spcPct val="80000"/>
              </a:lnSpc>
            </a:pPr>
            <a:endParaRPr lang="en-US" sz="1600" smtClean="0">
              <a:latin typeface="Times New Roman" pitchFamily="18" charset="0"/>
              <a:ea typeface="ＭＳ Ｐゴシック" pitchFamily="34" charset="-128"/>
              <a:cs typeface="Times New Roman" pitchFamily="18" charset="0"/>
            </a:endParaRPr>
          </a:p>
          <a:p>
            <a:pPr>
              <a:lnSpc>
                <a:spcPct val="80000"/>
              </a:lnSpc>
            </a:pPr>
            <a:r>
              <a:rPr lang="en-US" sz="1600" smtClean="0">
                <a:latin typeface="Times New Roman" pitchFamily="18" charset="0"/>
                <a:ea typeface="ＭＳ Ｐゴシック" pitchFamily="34" charset="-128"/>
                <a:cs typeface="Times New Roman" pitchFamily="18" charset="0"/>
              </a:rPr>
              <a:t>Title:                   </a:t>
            </a:r>
            <a:r>
              <a:rPr lang="en-US" sz="1600" b="1" u="sng" smtClean="0">
                <a:latin typeface="Times New Roman" pitchFamily="18" charset="0"/>
                <a:ea typeface="ＭＳ Ｐゴシック" pitchFamily="34" charset="-128"/>
                <a:cs typeface="Times New Roman" pitchFamily="18" charset="0"/>
              </a:rPr>
              <a:t>BirdSleuth: Investigating Evidence </a:t>
            </a:r>
          </a:p>
          <a:p>
            <a:pPr>
              <a:lnSpc>
                <a:spcPct val="80000"/>
              </a:lnSpc>
            </a:pPr>
            <a:r>
              <a:rPr lang="en-US" sz="1600" smtClean="0">
                <a:latin typeface="Times New Roman" pitchFamily="18" charset="0"/>
                <a:ea typeface="ＭＳ Ｐゴシック" pitchFamily="34" charset="-128"/>
                <a:cs typeface="Times New Roman" pitchFamily="18" charset="0"/>
              </a:rPr>
              <a:t>Timeslot:             Breakout Session 400, 11:15am-12:30pm, TUESDAY, AUGUST 7</a:t>
            </a:r>
          </a:p>
          <a:p>
            <a:pPr>
              <a:lnSpc>
                <a:spcPct val="80000"/>
              </a:lnSpc>
            </a:pPr>
            <a:r>
              <a:rPr lang="en-US" sz="1600" smtClean="0">
                <a:latin typeface="Times New Roman" pitchFamily="18" charset="0"/>
                <a:ea typeface="ＭＳ Ｐゴシック" pitchFamily="34" charset="-128"/>
                <a:cs typeface="Times New Roman" pitchFamily="18" charset="0"/>
              </a:rPr>
              <a:t>Unique ID:          422</a:t>
            </a:r>
          </a:p>
          <a:p>
            <a:pPr>
              <a:lnSpc>
                <a:spcPct val="80000"/>
              </a:lnSpc>
            </a:pPr>
            <a:r>
              <a:rPr lang="en-US" sz="1600" smtClean="0">
                <a:latin typeface="Times New Roman" pitchFamily="18" charset="0"/>
                <a:ea typeface="ＭＳ Ｐゴシック" pitchFamily="34" charset="-128"/>
                <a:cs typeface="Times New Roman" pitchFamily="18" charset="0"/>
              </a:rPr>
              <a:t>Room Name:       Lincoln C  (72)</a:t>
            </a:r>
          </a:p>
          <a:p>
            <a:pPr>
              <a:lnSpc>
                <a:spcPct val="80000"/>
              </a:lnSpc>
            </a:pPr>
            <a:endParaRPr lang="en-US" sz="1600" smtClean="0">
              <a:latin typeface="Times New Roman" pitchFamily="18" charset="0"/>
              <a:ea typeface="ＭＳ Ｐゴシック" pitchFamily="34" charset="-128"/>
              <a:cs typeface="Times New Roman" pitchFamily="18" charset="0"/>
            </a:endParaRPr>
          </a:p>
          <a:p>
            <a:pPr>
              <a:lnSpc>
                <a:spcPct val="80000"/>
              </a:lnSpc>
            </a:pPr>
            <a:r>
              <a:rPr lang="en-US" sz="1600" smtClean="0">
                <a:latin typeface="Times New Roman" pitchFamily="18" charset="0"/>
                <a:ea typeface="ＭＳ Ｐゴシック" pitchFamily="34" charset="-128"/>
                <a:cs typeface="Times New Roman" pitchFamily="18" charset="0"/>
              </a:rPr>
              <a:t>Title:                    </a:t>
            </a:r>
            <a:r>
              <a:rPr lang="en-US" sz="1600" b="1" u="sng" smtClean="0">
                <a:latin typeface="Times New Roman" pitchFamily="18" charset="0"/>
                <a:ea typeface="ＭＳ Ｐゴシック" pitchFamily="34" charset="-128"/>
                <a:cs typeface="Times New Roman" pitchFamily="18" charset="0"/>
              </a:rPr>
              <a:t>BirdSleuth: Authentic Scientific Inquiry Using Free Online Wikispaces</a:t>
            </a:r>
          </a:p>
          <a:p>
            <a:pPr>
              <a:lnSpc>
                <a:spcPct val="80000"/>
              </a:lnSpc>
            </a:pPr>
            <a:r>
              <a:rPr lang="en-US" sz="1600" smtClean="0">
                <a:latin typeface="Times New Roman" pitchFamily="18" charset="0"/>
                <a:ea typeface="ＭＳ Ｐゴシック" pitchFamily="34" charset="-128"/>
                <a:cs typeface="Times New Roman" pitchFamily="18" charset="0"/>
              </a:rPr>
              <a:t>Timeslot:             Breakout Session 600, 9:45-11am, WEDNESDAY, AUGUST 8 </a:t>
            </a:r>
          </a:p>
          <a:p>
            <a:pPr>
              <a:lnSpc>
                <a:spcPct val="80000"/>
              </a:lnSpc>
            </a:pPr>
            <a:r>
              <a:rPr lang="en-US" sz="1600" smtClean="0">
                <a:latin typeface="Times New Roman" pitchFamily="18" charset="0"/>
                <a:ea typeface="ＭＳ Ｐゴシック" pitchFamily="34" charset="-128"/>
                <a:cs typeface="Times New Roman" pitchFamily="18" charset="0"/>
              </a:rPr>
              <a:t>Unique ID:          624</a:t>
            </a:r>
          </a:p>
          <a:p>
            <a:pPr>
              <a:lnSpc>
                <a:spcPct val="80000"/>
              </a:lnSpc>
            </a:pPr>
            <a:r>
              <a:rPr lang="en-US" sz="1600" smtClean="0">
                <a:latin typeface="Times New Roman" pitchFamily="18" charset="0"/>
                <a:ea typeface="ＭＳ Ｐゴシック" pitchFamily="34" charset="-128"/>
                <a:cs typeface="Times New Roman" pitchFamily="18" charset="0"/>
              </a:rPr>
              <a:t>Room Name:       Lincoln C  (72)</a:t>
            </a:r>
          </a:p>
          <a:p>
            <a:pPr>
              <a:lnSpc>
                <a:spcPct val="80000"/>
              </a:lnSpc>
            </a:pPr>
            <a:endParaRPr lang="en-US" sz="1600" smtClean="0">
              <a:latin typeface="Times New Roman" pitchFamily="18" charset="0"/>
              <a:ea typeface="ＭＳ Ｐゴシック" pitchFamily="34" charset="-128"/>
              <a:cs typeface="Times New Roman"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itle 1"/>
          <p:cNvSpPr>
            <a:spLocks noGrp="1"/>
          </p:cNvSpPr>
          <p:nvPr>
            <p:ph type="title" idx="4294967295"/>
          </p:nvPr>
        </p:nvSpPr>
        <p:spPr>
          <a:xfrm>
            <a:off x="244475" y="685800"/>
            <a:ext cx="8686800" cy="2276475"/>
          </a:xfrm>
          <a:solidFill>
            <a:schemeClr val="tx1">
              <a:alpha val="79999"/>
            </a:schemeClr>
          </a:solidFill>
        </p:spPr>
        <p:txBody>
          <a:bodyPr/>
          <a:lstStyle/>
          <a:p>
            <a:pPr eaLnBrk="1" hangingPunct="1"/>
            <a:r>
              <a:rPr lang="en-US" sz="3000" smtClean="0">
                <a:solidFill>
                  <a:schemeClr val="bg1"/>
                </a:solidFill>
                <a:ea typeface="ＭＳ Ｐゴシック" pitchFamily="34" charset="-128"/>
              </a:rPr>
              <a:t>BirdSleuth: Most Wanted Birds</a:t>
            </a:r>
            <a:br>
              <a:rPr lang="en-US" sz="3000" smtClean="0">
                <a:solidFill>
                  <a:schemeClr val="bg1"/>
                </a:solidFill>
                <a:ea typeface="ＭＳ Ｐゴシック" pitchFamily="34" charset="-128"/>
              </a:rPr>
            </a:br>
            <a:r>
              <a:rPr lang="en-US" sz="2000" smtClean="0">
                <a:solidFill>
                  <a:schemeClr val="bg1"/>
                </a:solidFill>
                <a:ea typeface="ＭＳ Ｐゴシック" pitchFamily="34" charset="-128"/>
              </a:rPr>
              <a:t/>
            </a:r>
            <a:br>
              <a:rPr lang="en-US" sz="2000" smtClean="0">
                <a:solidFill>
                  <a:schemeClr val="bg1"/>
                </a:solidFill>
                <a:ea typeface="ＭＳ Ｐゴシック" pitchFamily="34" charset="-128"/>
              </a:rPr>
            </a:br>
            <a:r>
              <a:rPr lang="en-US" sz="2000" smtClean="0">
                <a:solidFill>
                  <a:schemeClr val="bg1"/>
                </a:solidFill>
                <a:ea typeface="ＭＳ Ｐゴシック" pitchFamily="34" charset="-128"/>
              </a:rPr>
              <a:t>Phil Kahler</a:t>
            </a:r>
            <a:br>
              <a:rPr lang="en-US" sz="2000" smtClean="0">
                <a:solidFill>
                  <a:schemeClr val="bg1"/>
                </a:solidFill>
                <a:ea typeface="ＭＳ Ｐゴシック" pitchFamily="34" charset="-128"/>
              </a:rPr>
            </a:br>
            <a:r>
              <a:rPr lang="en-US" sz="2000" smtClean="0">
                <a:solidFill>
                  <a:schemeClr val="bg1"/>
                </a:solidFill>
                <a:ea typeface="ＭＳ Ｐゴシック" pitchFamily="34" charset="-128"/>
              </a:rPr>
              <a:t>philk@tvja.org</a:t>
            </a:r>
            <a:br>
              <a:rPr lang="en-US" sz="2000" smtClean="0">
                <a:solidFill>
                  <a:schemeClr val="bg1"/>
                </a:solidFill>
                <a:ea typeface="ＭＳ Ｐゴシック" pitchFamily="34" charset="-128"/>
              </a:rPr>
            </a:br>
            <a:r>
              <a:rPr lang="en-US" sz="1800" smtClean="0">
                <a:solidFill>
                  <a:schemeClr val="bg1"/>
                </a:solidFill>
                <a:ea typeface="ＭＳ Ｐゴシック" pitchFamily="34" charset="-128"/>
              </a:rPr>
              <a:t>Tualatin Valley Academy</a:t>
            </a:r>
            <a:br>
              <a:rPr lang="en-US" sz="1800" smtClean="0">
                <a:solidFill>
                  <a:schemeClr val="bg1"/>
                </a:solidFill>
                <a:ea typeface="ＭＳ Ｐゴシック" pitchFamily="34" charset="-128"/>
              </a:rPr>
            </a:br>
            <a:r>
              <a:rPr lang="en-US" sz="1800" smtClean="0">
                <a:solidFill>
                  <a:schemeClr val="bg1"/>
                </a:solidFill>
                <a:ea typeface="ＭＳ Ｐゴシック" pitchFamily="34" charset="-128"/>
              </a:rPr>
              <a:t>21975 SW Baseline Road</a:t>
            </a:r>
            <a:br>
              <a:rPr lang="en-US" sz="1800" smtClean="0">
                <a:solidFill>
                  <a:schemeClr val="bg1"/>
                </a:solidFill>
                <a:ea typeface="ＭＳ Ｐゴシック" pitchFamily="34" charset="-128"/>
              </a:rPr>
            </a:br>
            <a:r>
              <a:rPr lang="en-US" sz="1800" smtClean="0">
                <a:solidFill>
                  <a:schemeClr val="bg1"/>
                </a:solidFill>
                <a:ea typeface="ＭＳ Ｐゴシック" pitchFamily="34" charset="-128"/>
              </a:rPr>
              <a:t>Hillsboro, Oregon 97123</a:t>
            </a:r>
          </a:p>
        </p:txBody>
      </p:sp>
      <p:sp>
        <p:nvSpPr>
          <p:cNvPr id="4" name="Rectangle 3"/>
          <p:cNvSpPr/>
          <p:nvPr/>
        </p:nvSpPr>
        <p:spPr>
          <a:xfrm>
            <a:off x="5486400" y="1371600"/>
            <a:ext cx="3657600"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lang="en-US" sz="2400">
              <a:solidFill>
                <a:srgbClr val="FFFFFF"/>
              </a:solidFill>
            </a:endParaRPr>
          </a:p>
        </p:txBody>
      </p:sp>
      <p:sp>
        <p:nvSpPr>
          <p:cNvPr id="552963" name="TextBox 4"/>
          <p:cNvSpPr txBox="1">
            <a:spLocks noChangeArrowheads="1"/>
          </p:cNvSpPr>
          <p:nvPr/>
        </p:nvSpPr>
        <p:spPr bwMode="auto">
          <a:xfrm>
            <a:off x="3810000" y="3124200"/>
            <a:ext cx="5121275" cy="3382963"/>
          </a:xfrm>
          <a:prstGeom prst="rect">
            <a:avLst/>
          </a:prstGeom>
          <a:solidFill>
            <a:schemeClr val="tx1">
              <a:alpha val="79999"/>
            </a:schemeClr>
          </a:solidFill>
          <a:ln w="9525">
            <a:noFill/>
            <a:miter lim="800000"/>
            <a:headEnd/>
            <a:tailEnd/>
          </a:ln>
        </p:spPr>
        <p:txBody>
          <a:bodyPr>
            <a:spAutoFit/>
          </a:bodyPr>
          <a:lstStyle/>
          <a:p>
            <a:pPr defTabSz="914400" eaLnBrk="0" hangingPunct="0"/>
            <a:r>
              <a:rPr lang="en-US" sz="2800" b="1">
                <a:solidFill>
                  <a:schemeClr val="bg1"/>
                </a:solidFill>
              </a:rPr>
              <a:t>Web Addresses</a:t>
            </a:r>
          </a:p>
          <a:p>
            <a:pPr defTabSz="914400" eaLnBrk="0" hangingPunct="0"/>
            <a:endParaRPr lang="en-US" sz="2000" b="1">
              <a:solidFill>
                <a:schemeClr val="bg1"/>
              </a:solidFill>
            </a:endParaRPr>
          </a:p>
          <a:p>
            <a:pPr defTabSz="914400" eaLnBrk="0" hangingPunct="0"/>
            <a:r>
              <a:rPr lang="en-US" sz="2400" b="1">
                <a:solidFill>
                  <a:schemeClr val="bg1"/>
                </a:solidFill>
              </a:rPr>
              <a:t>http://www.birdsleuth.net</a:t>
            </a:r>
          </a:p>
          <a:p>
            <a:pPr defTabSz="914400" eaLnBrk="0" hangingPunct="0"/>
            <a:r>
              <a:rPr lang="en-US" sz="2400" b="1">
                <a:solidFill>
                  <a:schemeClr val="bg1"/>
                </a:solidFill>
              </a:rPr>
              <a:t>http://ebird.org</a:t>
            </a:r>
          </a:p>
          <a:p>
            <a:pPr defTabSz="914400" eaLnBrk="0" hangingPunct="0"/>
            <a:r>
              <a:rPr lang="en-US" sz="2400" b="1">
                <a:solidFill>
                  <a:schemeClr val="bg1"/>
                </a:solidFill>
              </a:rPr>
              <a:t>http://www.allaboutbirds.org</a:t>
            </a:r>
          </a:p>
          <a:p>
            <a:pPr defTabSz="914400" eaLnBrk="0" hangingPunct="0"/>
            <a:endParaRPr lang="en-US" sz="2400" b="1">
              <a:solidFill>
                <a:schemeClr val="bg1"/>
              </a:solidFill>
            </a:endParaRPr>
          </a:p>
          <a:p>
            <a:pPr defTabSz="914400" eaLnBrk="0" hangingPunct="0"/>
            <a:r>
              <a:rPr lang="en-US" b="1">
                <a:solidFill>
                  <a:schemeClr val="bg1"/>
                </a:solidFill>
              </a:rPr>
              <a:t>http://tvja.org/science/birds.htm</a:t>
            </a:r>
          </a:p>
          <a:p>
            <a:pPr defTabSz="914400" eaLnBrk="0" hangingPunct="0"/>
            <a:r>
              <a:rPr lang="en-US" b="1">
                <a:solidFill>
                  <a:schemeClr val="bg1"/>
                </a:solidFill>
              </a:rPr>
              <a:t>http://tvja.org/science/student_reports.htm</a:t>
            </a:r>
          </a:p>
          <a:p>
            <a:pPr defTabSz="914400" eaLnBrk="0" hangingPunct="0"/>
            <a:r>
              <a:rPr lang="en-US" b="1">
                <a:solidFill>
                  <a:schemeClr val="bg1"/>
                </a:solidFill>
              </a:rPr>
              <a:t>http://tvja.org/science/bird_blind.htm</a:t>
            </a:r>
          </a:p>
          <a:p>
            <a:pPr defTabSz="914400" eaLnBrk="0" hangingPunct="0"/>
            <a:r>
              <a:rPr lang="en-US" b="1">
                <a:solidFill>
                  <a:schemeClr val="bg1"/>
                </a:solidFill>
              </a:rPr>
              <a:t>http://tvja.org/science/student_bird_art.htm</a:t>
            </a:r>
            <a:endParaRPr lang="en-US" sz="2000" b="1">
              <a:solidFill>
                <a:schemeClr val="bg1"/>
              </a:solidFill>
            </a:endParaRPr>
          </a:p>
        </p:txBody>
      </p:sp>
      <p:pic>
        <p:nvPicPr>
          <p:cNvPr id="552964" name="Picture 12" descr="HawkSquirl4_edited-1"/>
          <p:cNvPicPr>
            <a:picLocks noChangeAspect="1" noChangeArrowheads="1"/>
          </p:cNvPicPr>
          <p:nvPr/>
        </p:nvPicPr>
        <p:blipFill>
          <a:blip r:embed="rId3"/>
          <a:srcRect l="8452" t="6918" r="4477"/>
          <a:stretch>
            <a:fillRect/>
          </a:stretch>
        </p:blipFill>
        <p:spPr bwMode="auto">
          <a:xfrm>
            <a:off x="0" y="1066800"/>
            <a:ext cx="3678238"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3"/>
          <p:cNvSpPr txBox="1">
            <a:spLocks noChangeArrowheads="1"/>
          </p:cNvSpPr>
          <p:nvPr/>
        </p:nvSpPr>
        <p:spPr bwMode="auto">
          <a:xfrm>
            <a:off x="3200400" y="5257800"/>
            <a:ext cx="5638800" cy="1187450"/>
          </a:xfrm>
          <a:prstGeom prst="rect">
            <a:avLst/>
          </a:prstGeom>
          <a:noFill/>
          <a:ln w="9525">
            <a:noFill/>
            <a:miter lim="800000"/>
            <a:headEnd/>
            <a:tailEnd/>
          </a:ln>
        </p:spPr>
        <p:txBody>
          <a:bodyPr>
            <a:spAutoFit/>
          </a:bodyPr>
          <a:lstStyle/>
          <a:p>
            <a:pPr defTabSz="914400" eaLnBrk="0" hangingPunct="0">
              <a:spcBef>
                <a:spcPct val="30000"/>
              </a:spcBef>
            </a:pPr>
            <a:r>
              <a:rPr lang="en-US" sz="2400">
                <a:solidFill>
                  <a:srgbClr val="000000"/>
                </a:solidFill>
              </a:rPr>
              <a:t>Instead of working alone, some researchers now invite volunteers to join large-scale </a:t>
            </a:r>
            <a:r>
              <a:rPr lang="en-US" sz="2400" b="1" i="1">
                <a:solidFill>
                  <a:srgbClr val="000000"/>
                </a:solidFill>
              </a:rPr>
              <a:t>citizen science </a:t>
            </a:r>
            <a:r>
              <a:rPr lang="en-US" sz="2400">
                <a:solidFill>
                  <a:srgbClr val="000000"/>
                </a:solidFill>
              </a:rPr>
              <a:t>projects. </a:t>
            </a:r>
          </a:p>
        </p:txBody>
      </p:sp>
      <p:pic>
        <p:nvPicPr>
          <p:cNvPr id="5" name="Picture 4"/>
          <p:cNvPicPr>
            <a:picLocks noChangeAspect="1" noChangeArrowheads="1"/>
          </p:cNvPicPr>
          <p:nvPr/>
        </p:nvPicPr>
        <p:blipFill>
          <a:blip r:embed="rId3"/>
          <a:srcRect/>
          <a:stretch>
            <a:fillRect/>
          </a:stretch>
        </p:blipFill>
        <p:spPr bwMode="auto">
          <a:xfrm>
            <a:off x="317500" y="60325"/>
            <a:ext cx="5875338" cy="53594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6" name="Object 2"/>
          <p:cNvGraphicFramePr>
            <a:graphicFrameLocks noChangeAspect="1"/>
          </p:cNvGraphicFramePr>
          <p:nvPr/>
        </p:nvGraphicFramePr>
        <p:xfrm>
          <a:off x="220663" y="1676400"/>
          <a:ext cx="2857500" cy="3810000"/>
        </p:xfrm>
        <a:graphic>
          <a:graphicData uri="http://schemas.openxmlformats.org/presentationml/2006/ole">
            <p:oleObj spid="_x0000_s359426" name="Photo Editor Photo" r:id="rId4" imgW="3086531" imgH="4114286" progId="">
              <p:embed/>
            </p:oleObj>
          </a:graphicData>
        </a:graphic>
      </p:graphicFrame>
      <p:pic>
        <p:nvPicPr>
          <p:cNvPr id="359427" name="Picture 5" descr="moni_scot"/>
          <p:cNvPicPr>
            <a:picLocks noChangeAspect="1" noChangeArrowheads="1"/>
          </p:cNvPicPr>
          <p:nvPr/>
        </p:nvPicPr>
        <p:blipFill>
          <a:blip r:embed="rId5"/>
          <a:srcRect t="13179"/>
          <a:stretch>
            <a:fillRect/>
          </a:stretch>
        </p:blipFill>
        <p:spPr bwMode="auto">
          <a:xfrm>
            <a:off x="6324600" y="1236663"/>
            <a:ext cx="2438400" cy="4776787"/>
          </a:xfrm>
          <a:prstGeom prst="rect">
            <a:avLst/>
          </a:prstGeom>
          <a:noFill/>
          <a:ln w="9525">
            <a:noFill/>
            <a:miter lim="800000"/>
            <a:headEnd/>
            <a:tailEnd/>
          </a:ln>
        </p:spPr>
      </p:pic>
      <p:pic>
        <p:nvPicPr>
          <p:cNvPr id="359428" name="Picture 7"/>
          <p:cNvPicPr>
            <a:picLocks noChangeAspect="1" noChangeArrowheads="1"/>
          </p:cNvPicPr>
          <p:nvPr/>
        </p:nvPicPr>
        <p:blipFill>
          <a:blip r:embed="rId6"/>
          <a:srcRect/>
          <a:stretch>
            <a:fillRect/>
          </a:stretch>
        </p:blipFill>
        <p:spPr bwMode="auto">
          <a:xfrm>
            <a:off x="3200400" y="2514600"/>
            <a:ext cx="2952750" cy="2220913"/>
          </a:xfrm>
          <a:prstGeom prst="rect">
            <a:avLst/>
          </a:prstGeom>
          <a:noFill/>
          <a:ln w="9525">
            <a:noFill/>
            <a:miter lim="800000"/>
            <a:headEnd/>
            <a:tailEnd/>
          </a:ln>
        </p:spPr>
      </p:pic>
      <p:sp>
        <p:nvSpPr>
          <p:cNvPr id="359429" name="Text Box 9"/>
          <p:cNvSpPr txBox="1">
            <a:spLocks noChangeArrowheads="1"/>
          </p:cNvSpPr>
          <p:nvPr/>
        </p:nvSpPr>
        <p:spPr bwMode="auto">
          <a:xfrm>
            <a:off x="381000" y="819150"/>
            <a:ext cx="7761288" cy="641350"/>
          </a:xfrm>
          <a:prstGeom prst="rect">
            <a:avLst/>
          </a:prstGeom>
          <a:noFill/>
          <a:ln w="9525">
            <a:noFill/>
            <a:miter lim="800000"/>
            <a:headEnd/>
            <a:tailEnd/>
          </a:ln>
        </p:spPr>
        <p:txBody>
          <a:bodyPr>
            <a:spAutoFit/>
          </a:bodyPr>
          <a:lstStyle/>
          <a:p>
            <a:pPr defTabSz="914400">
              <a:spcBef>
                <a:spcPct val="50000"/>
              </a:spcBef>
            </a:pPr>
            <a:r>
              <a:rPr lang="en-US" sz="3600" b="1">
                <a:solidFill>
                  <a:schemeClr val="tx2"/>
                </a:solidFill>
              </a:rPr>
              <a:t>What is Citizen Science?</a:t>
            </a:r>
          </a:p>
        </p:txBody>
      </p:sp>
      <p:grpSp>
        <p:nvGrpSpPr>
          <p:cNvPr id="1058" name="Group 34"/>
          <p:cNvGrpSpPr>
            <a:grpSpLocks/>
          </p:cNvGrpSpPr>
          <p:nvPr/>
        </p:nvGrpSpPr>
        <p:grpSpPr bwMode="auto">
          <a:xfrm>
            <a:off x="639763" y="4876800"/>
            <a:ext cx="7864475" cy="1676400"/>
            <a:chOff x="480" y="1296"/>
            <a:chExt cx="4954" cy="1680"/>
          </a:xfrm>
        </p:grpSpPr>
        <p:sp>
          <p:nvSpPr>
            <p:cNvPr id="359431" name="Rectangle 35"/>
            <p:cNvSpPr>
              <a:spLocks noChangeArrowheads="1"/>
            </p:cNvSpPr>
            <p:nvPr/>
          </p:nvSpPr>
          <p:spPr bwMode="auto">
            <a:xfrm>
              <a:off x="678" y="1296"/>
              <a:ext cx="4650" cy="1680"/>
            </a:xfrm>
            <a:prstGeom prst="rect">
              <a:avLst/>
            </a:prstGeom>
            <a:solidFill>
              <a:schemeClr val="bg1">
                <a:alpha val="79999"/>
              </a:schemeClr>
            </a:solidFill>
            <a:ln w="9525">
              <a:noFill/>
              <a:miter lim="800000"/>
              <a:headEnd/>
              <a:tailEnd/>
            </a:ln>
          </p:spPr>
          <p:txBody>
            <a:bodyPr wrap="none" anchor="ctr"/>
            <a:lstStyle/>
            <a:p>
              <a:endParaRPr lang="en-US"/>
            </a:p>
          </p:txBody>
        </p:sp>
        <p:sp>
          <p:nvSpPr>
            <p:cNvPr id="29699" name="Rectangle 3"/>
            <p:cNvSpPr>
              <a:spLocks noChangeArrowheads="1"/>
            </p:cNvSpPr>
            <p:nvPr/>
          </p:nvSpPr>
          <p:spPr bwMode="auto">
            <a:xfrm>
              <a:off x="480" y="1296"/>
              <a:ext cx="4954" cy="1680"/>
            </a:xfrm>
            <a:prstGeom prst="rect">
              <a:avLst/>
            </a:prstGeom>
            <a:noFill/>
            <a:ln w="9525">
              <a:noFill/>
              <a:miter lim="800000"/>
              <a:headEnd/>
              <a:tailEnd/>
            </a:ln>
          </p:spPr>
          <p:txBody>
            <a:bodyPr/>
            <a:lstStyle/>
            <a:p>
              <a:pPr marL="342900" indent="-342900">
                <a:spcBef>
                  <a:spcPct val="20000"/>
                </a:spcBef>
                <a:buClr>
                  <a:schemeClr val="accent1"/>
                </a:buClr>
                <a:buFont typeface="Arial" charset="0"/>
                <a:buNone/>
                <a:defRPr/>
              </a:pPr>
              <a:r>
                <a:rPr lang="en-US" sz="3200">
                  <a:latin typeface="Times New Roman" pitchFamily="18" charset="0"/>
                  <a:cs typeface="Times New Roman" pitchFamily="18" charset="0"/>
                </a:rPr>
                <a:t>	</a:t>
              </a:r>
              <a:r>
                <a:rPr lang="en-US" sz="2800" b="1">
                  <a:cs typeface="Times New Roman" pitchFamily="18" charset="0"/>
                </a:rPr>
                <a:t>People throughout North America gather and submit data, allowing scientists to answer large-scale questions.</a:t>
              </a:r>
              <a:endParaRPr lang="en-US" sz="2800" b="1">
                <a:effectLst>
                  <a:outerShdw blurRad="38100" dist="38100" dir="2700000" algn="tl">
                    <a:srgbClr val="C0C0C0"/>
                  </a:outerShdw>
                </a:effectLst>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58"/>
                                        </p:tgtEl>
                                        <p:attrNameLst>
                                          <p:attrName>style.visibility</p:attrName>
                                        </p:attrNameLst>
                                      </p:cBhvr>
                                      <p:to>
                                        <p:strVal val="visible"/>
                                      </p:to>
                                    </p:set>
                                    <p:anim calcmode="lin" valueType="num">
                                      <p:cBhvr additive="base">
                                        <p:cTn id="7" dur="500" fill="hold"/>
                                        <p:tgtEl>
                                          <p:spTgt spid="1058"/>
                                        </p:tgtEl>
                                        <p:attrNameLst>
                                          <p:attrName>ppt_x</p:attrName>
                                        </p:attrNameLst>
                                      </p:cBhvr>
                                      <p:tavLst>
                                        <p:tav tm="0">
                                          <p:val>
                                            <p:strVal val="#ppt_x"/>
                                          </p:val>
                                        </p:tav>
                                        <p:tav tm="100000">
                                          <p:val>
                                            <p:strVal val="#ppt_x"/>
                                          </p:val>
                                        </p:tav>
                                      </p:tavLst>
                                    </p:anim>
                                    <p:anim calcmode="lin" valueType="num">
                                      <p:cBhvr additive="base">
                                        <p:cTn id="8" dur="500" fill="hold"/>
                                        <p:tgtEl>
                                          <p:spTgt spid="1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oup 1"/>
          <p:cNvPicPr>
            <a:picLocks noChangeArrowheads="1"/>
          </p:cNvPicPr>
          <p:nvPr/>
        </p:nvPicPr>
        <p:blipFill>
          <a:blip r:embed="rId3"/>
          <a:srcRect/>
          <a:stretch>
            <a:fillRect/>
          </a:stretch>
        </p:blipFill>
        <p:spPr bwMode="auto">
          <a:xfrm>
            <a:off x="2120900" y="3097213"/>
            <a:ext cx="5065713" cy="1292225"/>
          </a:xfrm>
          <a:prstGeom prst="rect">
            <a:avLst/>
          </a:prstGeom>
          <a:noFill/>
        </p:spPr>
      </p:pic>
      <p:pic>
        <p:nvPicPr>
          <p:cNvPr id="3076" name="Picture 4"/>
          <p:cNvPicPr>
            <a:picLocks noChangeAspect="1" noChangeArrowheads="1"/>
          </p:cNvPicPr>
          <p:nvPr/>
        </p:nvPicPr>
        <p:blipFill>
          <a:blip r:embed="rId4"/>
          <a:srcRect/>
          <a:stretch>
            <a:fillRect/>
          </a:stretch>
        </p:blipFill>
        <p:spPr bwMode="auto">
          <a:xfrm>
            <a:off x="2852738" y="4267200"/>
            <a:ext cx="3446462" cy="846138"/>
          </a:xfrm>
          <a:prstGeom prst="rect">
            <a:avLst/>
          </a:prstGeom>
          <a:noFill/>
          <a:ln w="9525">
            <a:solidFill>
              <a:schemeClr val="bg1"/>
            </a:solidFill>
            <a:miter lim="800000"/>
            <a:headEnd/>
            <a:tailEnd/>
          </a:ln>
          <a:effectLst>
            <a:outerShdw dist="127001" dir="2700000" algn="tl" rotWithShape="0">
              <a:srgbClr val="000000">
                <a:alpha val="39999"/>
              </a:srgbClr>
            </a:outerShdw>
          </a:effectLst>
        </p:spPr>
      </p:pic>
      <p:pic>
        <p:nvPicPr>
          <p:cNvPr id="3078" name="Picture 6"/>
          <p:cNvPicPr>
            <a:picLocks noChangeAspect="1" noChangeArrowheads="1"/>
          </p:cNvPicPr>
          <p:nvPr/>
        </p:nvPicPr>
        <p:blipFill>
          <a:blip r:embed="rId5"/>
          <a:srcRect/>
          <a:stretch>
            <a:fillRect/>
          </a:stretch>
        </p:blipFill>
        <p:spPr bwMode="auto">
          <a:xfrm>
            <a:off x="2690813" y="2127250"/>
            <a:ext cx="3603625" cy="844550"/>
          </a:xfrm>
          <a:prstGeom prst="rect">
            <a:avLst/>
          </a:prstGeom>
          <a:noFill/>
          <a:ln w="9525">
            <a:solidFill>
              <a:schemeClr val="bg1"/>
            </a:solidFill>
            <a:miter lim="800000"/>
            <a:headEnd/>
            <a:tailEnd/>
          </a:ln>
          <a:effectLst>
            <a:outerShdw dist="127001" dir="2700000" algn="tl" rotWithShape="0">
              <a:srgbClr val="000000">
                <a:alpha val="39999"/>
              </a:srgbClr>
            </a:outerShdw>
          </a:effectLst>
        </p:spPr>
      </p:pic>
      <p:pic>
        <p:nvPicPr>
          <p:cNvPr id="3079" name="Picture 7"/>
          <p:cNvPicPr>
            <a:picLocks noChangeAspect="1" noChangeArrowheads="1"/>
          </p:cNvPicPr>
          <p:nvPr/>
        </p:nvPicPr>
        <p:blipFill>
          <a:blip r:embed="rId6"/>
          <a:srcRect/>
          <a:stretch>
            <a:fillRect/>
          </a:stretch>
        </p:blipFill>
        <p:spPr bwMode="auto">
          <a:xfrm>
            <a:off x="2832100" y="5486400"/>
            <a:ext cx="3462338" cy="846138"/>
          </a:xfrm>
          <a:prstGeom prst="rect">
            <a:avLst/>
          </a:prstGeom>
          <a:noFill/>
          <a:ln w="9525">
            <a:solidFill>
              <a:schemeClr val="bg1"/>
            </a:solidFill>
            <a:miter lim="800000"/>
            <a:headEnd/>
            <a:tailEnd/>
          </a:ln>
          <a:effectLst>
            <a:outerShdw dist="127001" dir="2700000" algn="tl" rotWithShape="0">
              <a:srgbClr val="000000">
                <a:alpha val="39999"/>
              </a:srgbClr>
            </a:outerShdw>
          </a:effectLst>
        </p:spPr>
      </p:pic>
      <p:pic>
        <p:nvPicPr>
          <p:cNvPr id="361477" name="Picture 2"/>
          <p:cNvPicPr>
            <a:picLocks noChangeAspect="1" noChangeArrowheads="1"/>
          </p:cNvPicPr>
          <p:nvPr/>
        </p:nvPicPr>
        <p:blipFill>
          <a:blip r:embed="rId7"/>
          <a:srcRect/>
          <a:stretch>
            <a:fillRect/>
          </a:stretch>
        </p:blipFill>
        <p:spPr bwMode="auto">
          <a:xfrm>
            <a:off x="2301875" y="830263"/>
            <a:ext cx="4297363"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026"/>
          <p:cNvSpPr>
            <a:spLocks noGrp="1" noChangeArrowheads="1"/>
          </p:cNvSpPr>
          <p:nvPr>
            <p:ph type="title"/>
          </p:nvPr>
        </p:nvSpPr>
        <p:spPr>
          <a:xfrm>
            <a:off x="558800" y="304800"/>
            <a:ext cx="7772400" cy="1143000"/>
          </a:xfrm>
        </p:spPr>
        <p:txBody>
          <a:bodyPr/>
          <a:lstStyle/>
          <a:p>
            <a:pPr eaLnBrk="1" hangingPunct="1">
              <a:defRPr/>
            </a:pPr>
            <a:r>
              <a:rPr lang="en-US" dirty="0" err="1">
                <a:solidFill>
                  <a:schemeClr val="accent3">
                    <a:lumMod val="50000"/>
                  </a:schemeClr>
                </a:solidFill>
                <a:effectLst>
                  <a:outerShdw blurRad="38100" dist="38100" dir="2700000" algn="tl">
                    <a:srgbClr val="C0C0C0"/>
                  </a:outerShdw>
                </a:effectLst>
              </a:rPr>
              <a:t>eBird</a:t>
            </a:r>
            <a:endParaRPr lang="en-US" dirty="0">
              <a:solidFill>
                <a:schemeClr val="accent3">
                  <a:lumMod val="50000"/>
                </a:schemeClr>
              </a:solidFill>
            </a:endParaRPr>
          </a:p>
        </p:txBody>
      </p:sp>
      <p:sp>
        <p:nvSpPr>
          <p:cNvPr id="363522" name="Rectangle 1027"/>
          <p:cNvSpPr>
            <a:spLocks noGrp="1" noChangeArrowheads="1"/>
          </p:cNvSpPr>
          <p:nvPr>
            <p:ph type="body" sz="half" idx="1"/>
          </p:nvPr>
        </p:nvSpPr>
        <p:spPr>
          <a:xfrm>
            <a:off x="1143000" y="4953000"/>
            <a:ext cx="7162800" cy="1676400"/>
          </a:xfrm>
        </p:spPr>
        <p:txBody>
          <a:bodyPr/>
          <a:lstStyle/>
          <a:p>
            <a:pPr eaLnBrk="1" hangingPunct="1"/>
            <a:r>
              <a:rPr lang="en-US" sz="2800" b="1" smtClean="0">
                <a:latin typeface="Segoe UI Symbol" pitchFamily="34" charset="0"/>
              </a:rPr>
              <a:t>Observe any bird, anywhere, any time!</a:t>
            </a:r>
          </a:p>
          <a:p>
            <a:pPr eaLnBrk="1" hangingPunct="1"/>
            <a:r>
              <a:rPr lang="en-US" sz="2800" b="1" smtClean="0">
                <a:latin typeface="Segoe UI Symbol" pitchFamily="34" charset="0"/>
              </a:rPr>
              <a:t>Record your observations</a:t>
            </a:r>
          </a:p>
          <a:p>
            <a:pPr eaLnBrk="1" hangingPunct="1"/>
            <a:r>
              <a:rPr lang="en-US" sz="2800" b="1" smtClean="0">
                <a:latin typeface="Segoe UI Symbol" pitchFamily="34" charset="0"/>
              </a:rPr>
              <a:t>Send your data to the eBird website</a:t>
            </a:r>
          </a:p>
        </p:txBody>
      </p:sp>
      <p:pic>
        <p:nvPicPr>
          <p:cNvPr id="363523" name="Picture 1028" descr="edited image"/>
          <p:cNvPicPr>
            <a:picLocks noGrp="1" noChangeAspect="1" noChangeArrowheads="1"/>
          </p:cNvPicPr>
          <p:nvPr>
            <p:ph sz="quarter" idx="2"/>
          </p:nvPr>
        </p:nvPicPr>
        <p:blipFill>
          <a:blip r:embed="rId3"/>
          <a:srcRect/>
          <a:stretch>
            <a:fillRect/>
          </a:stretch>
        </p:blipFill>
        <p:spPr>
          <a:xfrm>
            <a:off x="1371600" y="1447800"/>
            <a:ext cx="6484938" cy="3276600"/>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65569" name="Group 2"/>
          <p:cNvGrpSpPr>
            <a:grpSpLocks/>
          </p:cNvGrpSpPr>
          <p:nvPr/>
        </p:nvGrpSpPr>
        <p:grpSpPr bwMode="auto">
          <a:xfrm>
            <a:off x="1830388" y="0"/>
            <a:ext cx="9144000" cy="95250"/>
            <a:chOff x="0" y="0"/>
            <a:chExt cx="3454" cy="0"/>
          </a:xfrm>
        </p:grpSpPr>
        <p:sp>
          <p:nvSpPr>
            <p:cNvPr id="365572" name="Rectangle 3"/>
            <p:cNvSpPr>
              <a:spLocks noChangeArrowheads="1"/>
            </p:cNvSpPr>
            <p:nvPr/>
          </p:nvSpPr>
          <p:spPr bwMode="auto">
            <a:xfrm>
              <a:off x="0" y="0"/>
              <a:ext cx="3454" cy="0"/>
            </a:xfrm>
            <a:prstGeom prst="rect">
              <a:avLst/>
            </a:prstGeom>
            <a:solidFill>
              <a:srgbClr val="FFFFFF"/>
            </a:solidFill>
            <a:ln w="9525">
              <a:noFill/>
              <a:miter lim="800000"/>
              <a:headEnd/>
              <a:tailEnd/>
            </a:ln>
          </p:spPr>
          <p:txBody>
            <a:bodyPr/>
            <a:lstStyle/>
            <a:p>
              <a:endParaRPr lang="en-US">
                <a:solidFill>
                  <a:srgbClr val="000000"/>
                </a:solidFill>
                <a:latin typeface="Calibri" pitchFamily="34" charset="0"/>
              </a:endParaRPr>
            </a:p>
          </p:txBody>
        </p:sp>
        <p:grpSp>
          <p:nvGrpSpPr>
            <p:cNvPr id="365573" name="Group 4"/>
            <p:cNvGrpSpPr>
              <a:grpSpLocks/>
            </p:cNvGrpSpPr>
            <p:nvPr/>
          </p:nvGrpSpPr>
          <p:grpSpPr bwMode="auto">
            <a:xfrm>
              <a:off x="0" y="0"/>
              <a:ext cx="3454" cy="0"/>
              <a:chOff x="0" y="0"/>
              <a:chExt cx="3454" cy="0"/>
            </a:xfrm>
          </p:grpSpPr>
          <p:sp>
            <p:nvSpPr>
              <p:cNvPr id="365574" name="Rectangle 5"/>
              <p:cNvSpPr>
                <a:spLocks noChangeArrowheads="1"/>
              </p:cNvSpPr>
              <p:nvPr/>
            </p:nvSpPr>
            <p:spPr bwMode="auto">
              <a:xfrm>
                <a:off x="0" y="0"/>
                <a:ext cx="3454" cy="0"/>
              </a:xfrm>
              <a:prstGeom prst="rect">
                <a:avLst/>
              </a:prstGeom>
              <a:solidFill>
                <a:srgbClr val="FFFFFF"/>
              </a:solidFill>
              <a:ln w="9525">
                <a:noFill/>
                <a:miter lim="800000"/>
                <a:headEnd/>
                <a:tailEnd/>
              </a:ln>
            </p:spPr>
            <p:txBody>
              <a:bodyPr lIns="0" tIns="0" rIns="0" bIns="0">
                <a:spAutoFit/>
              </a:bodyPr>
              <a:lstStyle/>
              <a:p>
                <a:endParaRPr lang="en-US">
                  <a:solidFill>
                    <a:srgbClr val="000000"/>
                  </a:solidFill>
                  <a:latin typeface="Calibri" pitchFamily="34" charset="0"/>
                </a:endParaRPr>
              </a:p>
            </p:txBody>
          </p:sp>
          <p:sp>
            <p:nvSpPr>
              <p:cNvPr id="365575" name="Rectangle 6"/>
              <p:cNvSpPr>
                <a:spLocks noChangeArrowheads="1"/>
              </p:cNvSpPr>
              <p:nvPr/>
            </p:nvSpPr>
            <p:spPr bwMode="auto">
              <a:xfrm>
                <a:off x="0" y="0"/>
                <a:ext cx="3454" cy="0"/>
              </a:xfrm>
              <a:prstGeom prst="rect">
                <a:avLst/>
              </a:prstGeom>
              <a:solidFill>
                <a:srgbClr val="FFFFFF"/>
              </a:solidFill>
              <a:ln w="9525">
                <a:noFill/>
                <a:miter lim="800000"/>
                <a:headEnd/>
                <a:tailEnd/>
              </a:ln>
            </p:spPr>
            <p:txBody>
              <a:bodyPr>
                <a:spAutoFit/>
              </a:bodyPr>
              <a:lstStyle/>
              <a:p>
                <a:endParaRPr lang="en-US">
                  <a:solidFill>
                    <a:srgbClr val="000000"/>
                  </a:solidFill>
                  <a:latin typeface="Calibri" pitchFamily="34" charset="0"/>
                </a:endParaRPr>
              </a:p>
            </p:txBody>
          </p:sp>
        </p:grpSp>
      </p:grpSp>
      <p:sp>
        <p:nvSpPr>
          <p:cNvPr id="365570" name="Rectangle 8"/>
          <p:cNvSpPr>
            <a:spLocks noChangeArrowheads="1"/>
          </p:cNvSpPr>
          <p:nvPr/>
        </p:nvSpPr>
        <p:spPr bwMode="auto">
          <a:xfrm>
            <a:off x="0" y="0"/>
            <a:ext cx="9144000" cy="6858000"/>
          </a:xfrm>
          <a:prstGeom prst="rect">
            <a:avLst/>
          </a:prstGeom>
          <a:blipFill dpi="0" rotWithShape="1">
            <a:blip r:embed="rId3"/>
            <a:srcRect/>
            <a:stretch>
              <a:fillRect/>
            </a:stretch>
          </a:blipFill>
          <a:ln w="9525">
            <a:noFill/>
            <a:miter lim="800000"/>
            <a:headEnd/>
            <a:tailEnd/>
          </a:ln>
        </p:spPr>
        <p:txBody>
          <a:bodyPr wrap="none" anchor="ctr"/>
          <a:lstStyle/>
          <a:p>
            <a:endParaRPr lang="en-US">
              <a:solidFill>
                <a:srgbClr val="000000"/>
              </a:solidFill>
              <a:latin typeface="Calibri" pitchFamily="34" charset="0"/>
            </a:endParaRPr>
          </a:p>
        </p:txBody>
      </p:sp>
      <p:sp>
        <p:nvSpPr>
          <p:cNvPr id="365571" name="Rectangle 9"/>
          <p:cNvSpPr>
            <a:spLocks noGrp="1" noChangeArrowheads="1"/>
          </p:cNvSpPr>
          <p:nvPr>
            <p:ph type="title" idx="4294967295"/>
          </p:nvPr>
        </p:nvSpPr>
        <p:spPr>
          <a:xfrm>
            <a:off x="168275" y="5029200"/>
            <a:ext cx="8839200" cy="1600200"/>
          </a:xfrm>
          <a:solidFill>
            <a:schemeClr val="tx1">
              <a:alpha val="70195"/>
            </a:schemeClr>
          </a:solidFill>
        </p:spPr>
        <p:txBody>
          <a:bodyPr anchor="t"/>
          <a:lstStyle/>
          <a:p>
            <a:pPr eaLnBrk="1" hangingPunct="1"/>
            <a:r>
              <a:rPr lang="en-US" sz="2800" smtClean="0">
                <a:solidFill>
                  <a:schemeClr val="bg1"/>
                </a:solidFill>
                <a:ea typeface="ＭＳ Ｐゴシック" pitchFamily="34" charset="-128"/>
              </a:rPr>
              <a:t>“I learned that taking them outside and letting them do bird observation was a great way to motivate them to ask questions in science.”</a:t>
            </a:r>
            <a:r>
              <a:rPr lang="en-US" sz="3200" smtClean="0">
                <a:solidFill>
                  <a:schemeClr val="bg1"/>
                </a:solidFill>
                <a:ea typeface="ＭＳ Ｐゴシック" pitchFamily="34" charset="-128"/>
              </a:rPr>
              <a:t> </a:t>
            </a:r>
            <a:br>
              <a:rPr lang="en-US" sz="3200" smtClean="0">
                <a:solidFill>
                  <a:schemeClr val="bg1"/>
                </a:solidFill>
                <a:ea typeface="ＭＳ Ｐゴシック" pitchFamily="34" charset="-128"/>
              </a:rPr>
            </a:br>
            <a:r>
              <a:rPr lang="en-US" sz="2200" smtClean="0">
                <a:solidFill>
                  <a:schemeClr val="bg1"/>
                </a:solidFill>
                <a:ea typeface="ＭＳ Ｐゴシック" pitchFamily="34" charset="-128"/>
              </a:rPr>
              <a:t/>
            </a:r>
            <a:br>
              <a:rPr lang="en-US" sz="2200" smtClean="0">
                <a:solidFill>
                  <a:schemeClr val="bg1"/>
                </a:solidFill>
                <a:ea typeface="ＭＳ Ｐゴシック" pitchFamily="34" charset="-128"/>
              </a:rPr>
            </a:br>
            <a:endParaRPr lang="en-US" sz="2200" smtClean="0">
              <a:solidFill>
                <a:schemeClr val="bg1"/>
              </a:solidFill>
              <a:ea typeface="ＭＳ Ｐゴシック"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Title 1"/>
          <p:cNvSpPr>
            <a:spLocks noGrp="1"/>
          </p:cNvSpPr>
          <p:nvPr>
            <p:ph type="title"/>
          </p:nvPr>
        </p:nvSpPr>
        <p:spPr/>
        <p:txBody>
          <a:bodyPr/>
          <a:lstStyle/>
          <a:p>
            <a:r>
              <a:rPr lang="en-US" smtClean="0">
                <a:ea typeface="ＭＳ Ｐゴシック" pitchFamily="34" charset="-128"/>
              </a:rPr>
              <a:t>BirdSleuth Today</a:t>
            </a:r>
          </a:p>
        </p:txBody>
      </p:sp>
      <p:sp>
        <p:nvSpPr>
          <p:cNvPr id="31747" name="Text Placeholder 2"/>
          <p:cNvSpPr>
            <a:spLocks noGrp="1"/>
          </p:cNvSpPr>
          <p:nvPr>
            <p:ph type="body" idx="1"/>
          </p:nvPr>
        </p:nvSpPr>
        <p:spPr>
          <a:xfrm>
            <a:off x="228600" y="1447800"/>
            <a:ext cx="4114800" cy="838200"/>
          </a:xfrm>
        </p:spPr>
        <p:txBody>
          <a:bodyPr/>
          <a:lstStyle/>
          <a:p>
            <a:pPr>
              <a:defRPr/>
            </a:pPr>
            <a:r>
              <a:rPr lang="en-US" sz="2600" dirty="0" smtClean="0">
                <a:latin typeface="+mj-lt"/>
              </a:rPr>
              <a:t>Curriculum Resources</a:t>
            </a:r>
          </a:p>
        </p:txBody>
      </p:sp>
      <p:sp>
        <p:nvSpPr>
          <p:cNvPr id="31748" name="Text Placeholder 4"/>
          <p:cNvSpPr>
            <a:spLocks noGrp="1"/>
          </p:cNvSpPr>
          <p:nvPr>
            <p:ph type="body" sz="quarter" idx="3"/>
          </p:nvPr>
        </p:nvSpPr>
        <p:spPr>
          <a:xfrm>
            <a:off x="4419600" y="1600200"/>
            <a:ext cx="4495800" cy="639763"/>
          </a:xfrm>
        </p:spPr>
        <p:txBody>
          <a:bodyPr/>
          <a:lstStyle/>
          <a:p>
            <a:pPr>
              <a:defRPr/>
            </a:pPr>
            <a:r>
              <a:rPr lang="en-US" sz="2600" smtClean="0">
                <a:latin typeface="+mj-lt"/>
              </a:rPr>
              <a:t>Professional Development</a:t>
            </a:r>
          </a:p>
        </p:txBody>
      </p:sp>
      <p:pic>
        <p:nvPicPr>
          <p:cNvPr id="367620" name="Content Placeholder 6" descr="080126_mhb_birdwatch_152.jpg"/>
          <p:cNvPicPr>
            <a:picLocks noGrp="1"/>
          </p:cNvPicPr>
          <p:nvPr>
            <p:ph sz="quarter" idx="4"/>
          </p:nvPr>
        </p:nvPicPr>
        <p:blipFill>
          <a:blip r:embed="rId3"/>
          <a:srcRect l="-516" r="11"/>
          <a:stretch>
            <a:fillRect/>
          </a:stretch>
        </p:blipFill>
        <p:spPr>
          <a:xfrm>
            <a:off x="4800600" y="2362200"/>
            <a:ext cx="3810000" cy="2514600"/>
          </a:xfrm>
        </p:spPr>
      </p:pic>
      <p:pic>
        <p:nvPicPr>
          <p:cNvPr id="367621" name="Picture 2" descr="EBB Curriculum Spread"/>
          <p:cNvPicPr>
            <a:picLocks noChangeAspect="1" noChangeArrowheads="1"/>
          </p:cNvPicPr>
          <p:nvPr/>
        </p:nvPicPr>
        <p:blipFill>
          <a:blip r:embed="rId4"/>
          <a:srcRect/>
          <a:stretch>
            <a:fillRect/>
          </a:stretch>
        </p:blipFill>
        <p:spPr bwMode="auto">
          <a:xfrm>
            <a:off x="0" y="2438400"/>
            <a:ext cx="4310063" cy="2014538"/>
          </a:xfrm>
          <a:prstGeom prst="rect">
            <a:avLst/>
          </a:prstGeom>
          <a:noFill/>
          <a:ln w="9525">
            <a:noFill/>
            <a:miter lim="800000"/>
            <a:headEnd/>
            <a:tailEnd/>
          </a:ln>
        </p:spPr>
      </p:pic>
      <p:sp>
        <p:nvSpPr>
          <p:cNvPr id="31751" name="TextBox 6"/>
          <p:cNvSpPr txBox="1">
            <a:spLocks noChangeArrowheads="1"/>
          </p:cNvSpPr>
          <p:nvPr/>
        </p:nvSpPr>
        <p:spPr bwMode="auto">
          <a:xfrm>
            <a:off x="5105400" y="5257800"/>
            <a:ext cx="3505200" cy="461963"/>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b="1" dirty="0">
                <a:latin typeface="+mj-lt"/>
                <a:cs typeface="+mn-cs"/>
              </a:rPr>
              <a:t>Online and </a:t>
            </a:r>
            <a:r>
              <a:rPr lang="en-US" b="1" dirty="0" smtClean="0">
                <a:latin typeface="+mj-lt"/>
                <a:cs typeface="+mn-cs"/>
              </a:rPr>
              <a:t>in person</a:t>
            </a:r>
            <a:endParaRPr lang="en-US" b="1" dirty="0">
              <a:latin typeface="+mj-lt"/>
              <a:cs typeface="+mn-cs"/>
            </a:endParaRPr>
          </a:p>
        </p:txBody>
      </p:sp>
      <p:sp>
        <p:nvSpPr>
          <p:cNvPr id="31752" name="TextBox 7"/>
          <p:cNvSpPr txBox="1">
            <a:spLocks noChangeArrowheads="1"/>
          </p:cNvSpPr>
          <p:nvPr/>
        </p:nvSpPr>
        <p:spPr bwMode="auto">
          <a:xfrm>
            <a:off x="533400" y="5029200"/>
            <a:ext cx="3048000" cy="830263"/>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US" b="1" dirty="0">
                <a:latin typeface="+mj-lt"/>
                <a:cs typeface="+mn-cs"/>
              </a:rPr>
              <a:t>Fee-based kits and free downloads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2"/>
          <p:cNvSpPr>
            <a:spLocks noGrp="1"/>
          </p:cNvSpPr>
          <p:nvPr>
            <p:ph type="title"/>
          </p:nvPr>
        </p:nvSpPr>
        <p:spPr>
          <a:xfrm>
            <a:off x="381000" y="685800"/>
            <a:ext cx="4648200" cy="1143000"/>
          </a:xfrm>
        </p:spPr>
        <p:txBody>
          <a:bodyPr/>
          <a:lstStyle/>
          <a:p>
            <a:r>
              <a:rPr lang="en-US" smtClean="0">
                <a:ea typeface="ＭＳ Ｐゴシック" pitchFamily="34" charset="-128"/>
              </a:rPr>
              <a:t>Why study birds?</a:t>
            </a:r>
          </a:p>
        </p:txBody>
      </p:sp>
      <p:sp>
        <p:nvSpPr>
          <p:cNvPr id="369666" name="Rectangle 3"/>
          <p:cNvSpPr>
            <a:spLocks noGrp="1"/>
          </p:cNvSpPr>
          <p:nvPr>
            <p:ph type="body" idx="1"/>
          </p:nvPr>
        </p:nvSpPr>
        <p:spPr>
          <a:xfrm>
            <a:off x="381000" y="2789238"/>
            <a:ext cx="8229600" cy="3794125"/>
          </a:xfrm>
        </p:spPr>
        <p:txBody>
          <a:bodyPr>
            <a:spAutoFit/>
          </a:bodyPr>
          <a:lstStyle/>
          <a:p>
            <a:r>
              <a:rPr lang="en-US" smtClean="0">
                <a:latin typeface="Arial" charset="0"/>
                <a:ea typeface="ＭＳ Ｐゴシック" pitchFamily="34" charset="-128"/>
                <a:cs typeface="Times New Roman" pitchFamily="18" charset="0"/>
              </a:rPr>
              <a:t>Birds are everywhere and easy to study</a:t>
            </a:r>
          </a:p>
          <a:p>
            <a:r>
              <a:rPr lang="en-US" smtClean="0">
                <a:latin typeface="Arial" charset="0"/>
                <a:ea typeface="ＭＳ Ｐゴシック" pitchFamily="34" charset="-128"/>
                <a:cs typeface="Times New Roman" pitchFamily="18" charset="0"/>
              </a:rPr>
              <a:t>Students are naturally captivated by bird song, flight, colors, and behaviors</a:t>
            </a:r>
          </a:p>
          <a:p>
            <a:r>
              <a:rPr lang="en-US" smtClean="0">
                <a:latin typeface="Arial" charset="0"/>
                <a:ea typeface="ＭＳ Ｐゴシック" pitchFamily="34" charset="-128"/>
                <a:cs typeface="Times New Roman" pitchFamily="18" charset="0"/>
              </a:rPr>
              <a:t>A context for the scientific process— observation, discovery, conclusions</a:t>
            </a:r>
          </a:p>
          <a:p>
            <a:r>
              <a:rPr lang="en-US" smtClean="0">
                <a:latin typeface="Arial" charset="0"/>
                <a:ea typeface="ＭＳ Ｐゴシック" pitchFamily="34" charset="-128"/>
                <a:cs typeface="Times New Roman" pitchFamily="18" charset="0"/>
              </a:rPr>
              <a:t>Lifelong learning and environmental awareness</a:t>
            </a:r>
            <a:endParaRPr lang="en-US" sz="2400" i="1" smtClean="0">
              <a:latin typeface="Arial" charset="0"/>
              <a:ea typeface="ＭＳ Ｐゴシック" pitchFamily="34" charset="-128"/>
              <a:cs typeface="Times New Roman" pitchFamily="18" charset="0"/>
            </a:endParaRPr>
          </a:p>
        </p:txBody>
      </p:sp>
      <p:pic>
        <p:nvPicPr>
          <p:cNvPr id="369667" name="Picture 4" descr="Untitled-1"/>
          <p:cNvPicPr>
            <a:picLocks noChangeAspect="1" noChangeArrowheads="1"/>
          </p:cNvPicPr>
          <p:nvPr/>
        </p:nvPicPr>
        <p:blipFill>
          <a:blip r:embed="rId3"/>
          <a:srcRect/>
          <a:stretch>
            <a:fillRect/>
          </a:stretch>
        </p:blipFill>
        <p:spPr bwMode="auto">
          <a:xfrm>
            <a:off x="5029200" y="381000"/>
            <a:ext cx="3657600" cy="2427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6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96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96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96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4" descr="DSC01453"/>
          <p:cNvPicPr>
            <a:picLocks noChangeAspect="1" noChangeArrowheads="1"/>
          </p:cNvPicPr>
          <p:nvPr/>
        </p:nvPicPr>
        <p:blipFill>
          <a:blip r:embed="rId3"/>
          <a:srcRect/>
          <a:stretch>
            <a:fillRect/>
          </a:stretch>
        </p:blipFill>
        <p:spPr bwMode="auto">
          <a:xfrm>
            <a:off x="0" y="457200"/>
            <a:ext cx="9144000" cy="6399213"/>
          </a:xfrm>
          <a:prstGeom prst="rect">
            <a:avLst/>
          </a:prstGeom>
          <a:noFill/>
          <a:ln w="9525">
            <a:noFill/>
            <a:miter lim="800000"/>
            <a:headEnd/>
            <a:tailEnd/>
          </a:ln>
        </p:spPr>
      </p:pic>
      <p:sp>
        <p:nvSpPr>
          <p:cNvPr id="371714" name="Rectangle 3"/>
          <p:cNvSpPr>
            <a:spLocks noGrp="1" noChangeArrowheads="1"/>
          </p:cNvSpPr>
          <p:nvPr>
            <p:ph idx="1"/>
          </p:nvPr>
        </p:nvSpPr>
        <p:spPr>
          <a:xfrm>
            <a:off x="320675" y="5181600"/>
            <a:ext cx="8534400" cy="1522413"/>
          </a:xfrm>
          <a:solidFill>
            <a:schemeClr val="bg1">
              <a:alpha val="50195"/>
            </a:schemeClr>
          </a:solidFill>
        </p:spPr>
        <p:txBody>
          <a:bodyPr/>
          <a:lstStyle/>
          <a:p>
            <a:pPr>
              <a:buFont typeface="Wingdings" pitchFamily="2" charset="2"/>
              <a:buNone/>
            </a:pPr>
            <a:r>
              <a:rPr lang="en-US" sz="1800" b="1" smtClean="0">
                <a:latin typeface="Times New Roman" pitchFamily="18" charset="0"/>
                <a:ea typeface="ＭＳ Ｐゴシック" pitchFamily="34" charset="-128"/>
                <a:cs typeface="Times New Roman" pitchFamily="18" charset="0"/>
              </a:rPr>
              <a:t>	</a:t>
            </a:r>
            <a:r>
              <a:rPr lang="en-US" sz="2800" b="1" i="1" smtClean="0">
                <a:latin typeface="Arial" charset="0"/>
                <a:ea typeface="ＭＳ Ｐゴシック" pitchFamily="34" charset="-128"/>
                <a:cs typeface="Times New Roman" pitchFamily="18" charset="0"/>
              </a:rPr>
              <a:t>“It was wonderful to see the students learn to appreciate all these amazing birds they have in their own backyard.” 		   </a:t>
            </a:r>
            <a:r>
              <a:rPr lang="en-US" sz="1600" b="1" i="1" smtClean="0">
                <a:latin typeface="Arial" charset="0"/>
                <a:ea typeface="ＭＳ Ｐゴシック" pitchFamily="34" charset="-128"/>
                <a:cs typeface="Times New Roman" pitchFamily="18" charset="0"/>
              </a:rPr>
              <a:t>-Costa Rican BirdSleuth Teacher </a:t>
            </a:r>
          </a:p>
          <a:p>
            <a:pPr>
              <a:buFont typeface="Wingdings" pitchFamily="2" charset="2"/>
              <a:buNone/>
            </a:pPr>
            <a:endParaRPr lang="en-US" sz="1600" b="1" i="1" smtClean="0">
              <a:latin typeface="Arial" charset="0"/>
              <a:ea typeface="ＭＳ Ｐゴシック" pitchFamily="34" charset="-128"/>
              <a:cs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2"/>
          <p:cNvSpPr>
            <a:spLocks noChangeArrowheads="1"/>
          </p:cNvSpPr>
          <p:nvPr/>
        </p:nvSpPr>
        <p:spPr bwMode="auto">
          <a:xfrm>
            <a:off x="609600" y="1447800"/>
            <a:ext cx="8077200" cy="762000"/>
          </a:xfrm>
          <a:prstGeom prst="rect">
            <a:avLst/>
          </a:prstGeom>
          <a:solidFill>
            <a:srgbClr val="CCCCFF"/>
          </a:solidFill>
          <a:ln w="9525">
            <a:noFill/>
            <a:miter lim="800000"/>
            <a:headEnd/>
            <a:tailEnd/>
          </a:ln>
        </p:spPr>
        <p:txBody>
          <a:bodyPr wrap="none" anchor="ctr"/>
          <a:lstStyle/>
          <a:p>
            <a:pPr algn="ctr" eaLnBrk="0" hangingPunct="0"/>
            <a:endParaRPr lang="en-US" sz="3200">
              <a:solidFill>
                <a:srgbClr val="CCCCFF"/>
              </a:solidFill>
            </a:endParaRPr>
          </a:p>
        </p:txBody>
      </p:sp>
      <p:sp>
        <p:nvSpPr>
          <p:cNvPr id="373762" name="Text Box 3"/>
          <p:cNvSpPr txBox="1">
            <a:spLocks noChangeArrowheads="1"/>
          </p:cNvSpPr>
          <p:nvPr/>
        </p:nvSpPr>
        <p:spPr bwMode="auto">
          <a:xfrm>
            <a:off x="990600" y="1524000"/>
            <a:ext cx="7772400" cy="579438"/>
          </a:xfrm>
          <a:prstGeom prst="rect">
            <a:avLst/>
          </a:prstGeom>
          <a:noFill/>
          <a:ln w="9525">
            <a:noFill/>
            <a:miter lim="800000"/>
            <a:headEnd/>
            <a:tailEnd/>
          </a:ln>
        </p:spPr>
        <p:txBody>
          <a:bodyPr>
            <a:spAutoFit/>
          </a:bodyPr>
          <a:lstStyle/>
          <a:p>
            <a:pPr algn="ctr">
              <a:spcBef>
                <a:spcPct val="50000"/>
              </a:spcBef>
            </a:pPr>
            <a:r>
              <a:rPr lang="en-US" sz="3200">
                <a:solidFill>
                  <a:srgbClr val="000000"/>
                </a:solidFill>
              </a:rPr>
              <a:t>Comfort level with birding?</a:t>
            </a:r>
          </a:p>
        </p:txBody>
      </p:sp>
      <p:sp>
        <p:nvSpPr>
          <p:cNvPr id="373763" name="Line 4"/>
          <p:cNvSpPr>
            <a:spLocks noChangeShapeType="1"/>
          </p:cNvSpPr>
          <p:nvPr/>
        </p:nvSpPr>
        <p:spPr bwMode="auto">
          <a:xfrm>
            <a:off x="762000" y="1066800"/>
            <a:ext cx="0" cy="457200"/>
          </a:xfrm>
          <a:prstGeom prst="line">
            <a:avLst/>
          </a:prstGeom>
          <a:noFill/>
          <a:ln w="28575">
            <a:solidFill>
              <a:schemeClr val="tx1"/>
            </a:solidFill>
            <a:round/>
            <a:headEnd/>
            <a:tailEnd/>
          </a:ln>
        </p:spPr>
        <p:txBody>
          <a:bodyPr/>
          <a:lstStyle/>
          <a:p>
            <a:endParaRPr lang="en-US"/>
          </a:p>
        </p:txBody>
      </p:sp>
      <p:sp>
        <p:nvSpPr>
          <p:cNvPr id="373764" name="Text Box 5"/>
          <p:cNvSpPr txBox="1">
            <a:spLocks noChangeArrowheads="1"/>
          </p:cNvSpPr>
          <p:nvPr/>
        </p:nvSpPr>
        <p:spPr bwMode="auto">
          <a:xfrm>
            <a:off x="152400" y="609600"/>
            <a:ext cx="1427163" cy="579438"/>
          </a:xfrm>
          <a:prstGeom prst="rect">
            <a:avLst/>
          </a:prstGeom>
          <a:noFill/>
          <a:ln w="9525">
            <a:noFill/>
            <a:miter lim="800000"/>
            <a:headEnd/>
            <a:tailEnd/>
          </a:ln>
        </p:spPr>
        <p:txBody>
          <a:bodyPr wrap="none">
            <a:spAutoFit/>
          </a:bodyPr>
          <a:lstStyle/>
          <a:p>
            <a:pPr eaLnBrk="0" hangingPunct="0"/>
            <a:r>
              <a:rPr lang="en-US" sz="3200"/>
              <a:t>Novice</a:t>
            </a:r>
          </a:p>
        </p:txBody>
      </p:sp>
      <p:sp>
        <p:nvSpPr>
          <p:cNvPr id="373765" name="Line 6"/>
          <p:cNvSpPr>
            <a:spLocks noChangeShapeType="1"/>
          </p:cNvSpPr>
          <p:nvPr/>
        </p:nvSpPr>
        <p:spPr bwMode="auto">
          <a:xfrm>
            <a:off x="8382000" y="1066800"/>
            <a:ext cx="0" cy="457200"/>
          </a:xfrm>
          <a:prstGeom prst="line">
            <a:avLst/>
          </a:prstGeom>
          <a:noFill/>
          <a:ln w="28575">
            <a:solidFill>
              <a:schemeClr val="tx1"/>
            </a:solidFill>
            <a:round/>
            <a:headEnd/>
            <a:tailEnd/>
          </a:ln>
        </p:spPr>
        <p:txBody>
          <a:bodyPr/>
          <a:lstStyle/>
          <a:p>
            <a:endParaRPr lang="en-US"/>
          </a:p>
        </p:txBody>
      </p:sp>
      <p:sp>
        <p:nvSpPr>
          <p:cNvPr id="373766" name="Text Box 7"/>
          <p:cNvSpPr txBox="1">
            <a:spLocks noChangeArrowheads="1"/>
          </p:cNvSpPr>
          <p:nvPr/>
        </p:nvSpPr>
        <p:spPr bwMode="auto">
          <a:xfrm>
            <a:off x="7162800" y="533400"/>
            <a:ext cx="1992313" cy="579438"/>
          </a:xfrm>
          <a:prstGeom prst="rect">
            <a:avLst/>
          </a:prstGeom>
          <a:noFill/>
          <a:ln w="9525">
            <a:noFill/>
            <a:miter lim="800000"/>
            <a:headEnd/>
            <a:tailEnd/>
          </a:ln>
        </p:spPr>
        <p:txBody>
          <a:bodyPr wrap="none">
            <a:spAutoFit/>
          </a:bodyPr>
          <a:lstStyle/>
          <a:p>
            <a:pPr eaLnBrk="0" hangingPunct="0"/>
            <a:r>
              <a:rPr lang="en-US" sz="3200"/>
              <a:t>Advanced</a:t>
            </a:r>
          </a:p>
        </p:txBody>
      </p:sp>
      <p:sp>
        <p:nvSpPr>
          <p:cNvPr id="373767" name="Line 8"/>
          <p:cNvSpPr>
            <a:spLocks noChangeShapeType="1"/>
          </p:cNvSpPr>
          <p:nvPr/>
        </p:nvSpPr>
        <p:spPr bwMode="auto">
          <a:xfrm flipH="1">
            <a:off x="3276600" y="1066800"/>
            <a:ext cx="0" cy="457200"/>
          </a:xfrm>
          <a:prstGeom prst="line">
            <a:avLst/>
          </a:prstGeom>
          <a:noFill/>
          <a:ln w="28575">
            <a:solidFill>
              <a:schemeClr val="tx1"/>
            </a:solidFill>
            <a:round/>
            <a:headEnd/>
            <a:tailEnd/>
          </a:ln>
        </p:spPr>
        <p:txBody>
          <a:bodyPr/>
          <a:lstStyle/>
          <a:p>
            <a:endParaRPr lang="en-US"/>
          </a:p>
        </p:txBody>
      </p:sp>
      <p:sp>
        <p:nvSpPr>
          <p:cNvPr id="373768" name="Text Box 9"/>
          <p:cNvSpPr txBox="1">
            <a:spLocks noChangeArrowheads="1"/>
          </p:cNvSpPr>
          <p:nvPr/>
        </p:nvSpPr>
        <p:spPr bwMode="auto">
          <a:xfrm>
            <a:off x="2209800" y="563563"/>
            <a:ext cx="1811338" cy="579437"/>
          </a:xfrm>
          <a:prstGeom prst="rect">
            <a:avLst/>
          </a:prstGeom>
          <a:noFill/>
          <a:ln w="9525">
            <a:noFill/>
            <a:miter lim="800000"/>
            <a:headEnd/>
            <a:tailEnd/>
          </a:ln>
        </p:spPr>
        <p:txBody>
          <a:bodyPr wrap="none">
            <a:spAutoFit/>
          </a:bodyPr>
          <a:lstStyle/>
          <a:p>
            <a:pPr eaLnBrk="0" hangingPunct="0"/>
            <a:r>
              <a:rPr lang="en-US" sz="3200"/>
              <a:t>Beginner</a:t>
            </a:r>
          </a:p>
        </p:txBody>
      </p:sp>
      <p:sp>
        <p:nvSpPr>
          <p:cNvPr id="373769" name="Line 10"/>
          <p:cNvSpPr>
            <a:spLocks noChangeShapeType="1"/>
          </p:cNvSpPr>
          <p:nvPr/>
        </p:nvSpPr>
        <p:spPr bwMode="auto">
          <a:xfrm>
            <a:off x="5867400" y="1066800"/>
            <a:ext cx="0" cy="457200"/>
          </a:xfrm>
          <a:prstGeom prst="line">
            <a:avLst/>
          </a:prstGeom>
          <a:noFill/>
          <a:ln w="28575">
            <a:solidFill>
              <a:schemeClr val="tx1"/>
            </a:solidFill>
            <a:round/>
            <a:headEnd/>
            <a:tailEnd/>
          </a:ln>
        </p:spPr>
        <p:txBody>
          <a:bodyPr/>
          <a:lstStyle/>
          <a:p>
            <a:endParaRPr lang="en-US"/>
          </a:p>
        </p:txBody>
      </p:sp>
      <p:sp>
        <p:nvSpPr>
          <p:cNvPr id="373770" name="Text Box 11"/>
          <p:cNvSpPr txBox="1">
            <a:spLocks noChangeArrowheads="1"/>
          </p:cNvSpPr>
          <p:nvPr/>
        </p:nvSpPr>
        <p:spPr bwMode="auto">
          <a:xfrm>
            <a:off x="4953000" y="563563"/>
            <a:ext cx="1720850" cy="579437"/>
          </a:xfrm>
          <a:prstGeom prst="rect">
            <a:avLst/>
          </a:prstGeom>
          <a:noFill/>
          <a:ln w="9525">
            <a:noFill/>
            <a:miter lim="800000"/>
            <a:headEnd/>
            <a:tailEnd/>
          </a:ln>
        </p:spPr>
        <p:txBody>
          <a:bodyPr wrap="none">
            <a:spAutoFit/>
          </a:bodyPr>
          <a:lstStyle/>
          <a:p>
            <a:pPr eaLnBrk="0" hangingPunct="0"/>
            <a:r>
              <a:rPr lang="en-US" sz="3200"/>
              <a:t>Amateur</a:t>
            </a:r>
          </a:p>
        </p:txBody>
      </p:sp>
      <p:sp>
        <p:nvSpPr>
          <p:cNvPr id="373771" name="Rectangle 12"/>
          <p:cNvSpPr>
            <a:spLocks noChangeArrowheads="1"/>
          </p:cNvSpPr>
          <p:nvPr/>
        </p:nvSpPr>
        <p:spPr bwMode="auto">
          <a:xfrm>
            <a:off x="525463" y="4343400"/>
            <a:ext cx="8077200" cy="762000"/>
          </a:xfrm>
          <a:prstGeom prst="rect">
            <a:avLst/>
          </a:prstGeom>
          <a:solidFill>
            <a:srgbClr val="FFFF99"/>
          </a:solidFill>
          <a:ln w="9525">
            <a:noFill/>
            <a:miter lim="800000"/>
            <a:headEnd/>
            <a:tailEnd/>
          </a:ln>
        </p:spPr>
        <p:txBody>
          <a:bodyPr wrap="none" anchor="ctr"/>
          <a:lstStyle/>
          <a:p>
            <a:pPr algn="ctr" eaLnBrk="0" hangingPunct="0"/>
            <a:endParaRPr lang="en-US" sz="3200">
              <a:solidFill>
                <a:srgbClr val="CCCCFF"/>
              </a:solidFill>
            </a:endParaRPr>
          </a:p>
        </p:txBody>
      </p:sp>
      <p:sp>
        <p:nvSpPr>
          <p:cNvPr id="373772" name="Text Box 13"/>
          <p:cNvSpPr txBox="1">
            <a:spLocks noChangeArrowheads="1"/>
          </p:cNvSpPr>
          <p:nvPr/>
        </p:nvSpPr>
        <p:spPr bwMode="auto">
          <a:xfrm>
            <a:off x="533400" y="4419600"/>
            <a:ext cx="8145463" cy="579438"/>
          </a:xfrm>
          <a:prstGeom prst="rect">
            <a:avLst/>
          </a:prstGeom>
          <a:noFill/>
          <a:ln w="9525">
            <a:noFill/>
            <a:miter lim="800000"/>
            <a:headEnd/>
            <a:tailEnd/>
          </a:ln>
        </p:spPr>
        <p:txBody>
          <a:bodyPr>
            <a:spAutoFit/>
          </a:bodyPr>
          <a:lstStyle/>
          <a:p>
            <a:pPr algn="ctr">
              <a:spcBef>
                <a:spcPct val="50000"/>
              </a:spcBef>
            </a:pPr>
            <a:r>
              <a:rPr lang="en-US" sz="3200">
                <a:solidFill>
                  <a:srgbClr val="000000"/>
                </a:solidFill>
              </a:rPr>
              <a:t>Teach content on birds in your curriculum?</a:t>
            </a:r>
          </a:p>
        </p:txBody>
      </p:sp>
      <p:sp>
        <p:nvSpPr>
          <p:cNvPr id="373773" name="Line 14"/>
          <p:cNvSpPr>
            <a:spLocks noChangeShapeType="1"/>
          </p:cNvSpPr>
          <p:nvPr/>
        </p:nvSpPr>
        <p:spPr bwMode="auto">
          <a:xfrm flipH="1">
            <a:off x="830263" y="5029200"/>
            <a:ext cx="7937" cy="563563"/>
          </a:xfrm>
          <a:prstGeom prst="line">
            <a:avLst/>
          </a:prstGeom>
          <a:noFill/>
          <a:ln w="28575">
            <a:solidFill>
              <a:schemeClr val="tx1"/>
            </a:solidFill>
            <a:round/>
            <a:headEnd/>
            <a:tailEnd/>
          </a:ln>
        </p:spPr>
        <p:txBody>
          <a:bodyPr/>
          <a:lstStyle/>
          <a:p>
            <a:endParaRPr lang="en-US"/>
          </a:p>
        </p:txBody>
      </p:sp>
      <p:sp>
        <p:nvSpPr>
          <p:cNvPr id="373774" name="Text Box 15"/>
          <p:cNvSpPr txBox="1">
            <a:spLocks noChangeArrowheads="1"/>
          </p:cNvSpPr>
          <p:nvPr/>
        </p:nvSpPr>
        <p:spPr bwMode="auto">
          <a:xfrm>
            <a:off x="-12700" y="5592763"/>
            <a:ext cx="2146300" cy="1066800"/>
          </a:xfrm>
          <a:prstGeom prst="rect">
            <a:avLst/>
          </a:prstGeom>
          <a:noFill/>
          <a:ln w="9525">
            <a:noFill/>
            <a:miter lim="800000"/>
            <a:headEnd/>
            <a:tailEnd/>
          </a:ln>
        </p:spPr>
        <p:txBody>
          <a:bodyPr>
            <a:spAutoFit/>
          </a:bodyPr>
          <a:lstStyle/>
          <a:p>
            <a:pPr algn="ctr" eaLnBrk="0" hangingPunct="0"/>
            <a:r>
              <a:rPr lang="en-US" sz="3200"/>
              <a:t>Minimal to none</a:t>
            </a:r>
          </a:p>
        </p:txBody>
      </p:sp>
      <p:sp>
        <p:nvSpPr>
          <p:cNvPr id="373775" name="Line 16"/>
          <p:cNvSpPr>
            <a:spLocks noChangeShapeType="1"/>
          </p:cNvSpPr>
          <p:nvPr/>
        </p:nvSpPr>
        <p:spPr bwMode="auto">
          <a:xfrm flipH="1">
            <a:off x="8458200" y="5029200"/>
            <a:ext cx="0" cy="487363"/>
          </a:xfrm>
          <a:prstGeom prst="line">
            <a:avLst/>
          </a:prstGeom>
          <a:noFill/>
          <a:ln w="28575">
            <a:solidFill>
              <a:schemeClr val="tx1"/>
            </a:solidFill>
            <a:round/>
            <a:headEnd/>
            <a:tailEnd/>
          </a:ln>
        </p:spPr>
        <p:txBody>
          <a:bodyPr/>
          <a:lstStyle/>
          <a:p>
            <a:endParaRPr lang="en-US"/>
          </a:p>
        </p:txBody>
      </p:sp>
      <p:sp>
        <p:nvSpPr>
          <p:cNvPr id="373776" name="Text Box 17"/>
          <p:cNvSpPr txBox="1">
            <a:spLocks noChangeArrowheads="1"/>
          </p:cNvSpPr>
          <p:nvPr/>
        </p:nvSpPr>
        <p:spPr bwMode="auto">
          <a:xfrm>
            <a:off x="7315200" y="5562600"/>
            <a:ext cx="1946275" cy="1066800"/>
          </a:xfrm>
          <a:prstGeom prst="rect">
            <a:avLst/>
          </a:prstGeom>
          <a:noFill/>
          <a:ln w="9525">
            <a:noFill/>
            <a:miter lim="800000"/>
            <a:headEnd/>
            <a:tailEnd/>
          </a:ln>
        </p:spPr>
        <p:txBody>
          <a:bodyPr>
            <a:spAutoFit/>
          </a:bodyPr>
          <a:lstStyle/>
          <a:p>
            <a:pPr algn="ctr" eaLnBrk="0" hangingPunct="0"/>
            <a:r>
              <a:rPr lang="en-US" sz="3200"/>
              <a:t>In-depth study</a:t>
            </a:r>
          </a:p>
        </p:txBody>
      </p:sp>
      <p:sp>
        <p:nvSpPr>
          <p:cNvPr id="373777" name="Line 18"/>
          <p:cNvSpPr>
            <a:spLocks noChangeShapeType="1"/>
          </p:cNvSpPr>
          <p:nvPr/>
        </p:nvSpPr>
        <p:spPr bwMode="auto">
          <a:xfrm flipH="1">
            <a:off x="4648200" y="5029200"/>
            <a:ext cx="0" cy="487363"/>
          </a:xfrm>
          <a:prstGeom prst="line">
            <a:avLst/>
          </a:prstGeom>
          <a:noFill/>
          <a:ln w="28575">
            <a:solidFill>
              <a:schemeClr val="tx1"/>
            </a:solidFill>
            <a:round/>
            <a:headEnd/>
            <a:tailEnd/>
          </a:ln>
        </p:spPr>
        <p:txBody>
          <a:bodyPr/>
          <a:lstStyle/>
          <a:p>
            <a:endParaRPr lang="en-US"/>
          </a:p>
        </p:txBody>
      </p:sp>
      <p:sp>
        <p:nvSpPr>
          <p:cNvPr id="373778" name="Text Box 19"/>
          <p:cNvSpPr txBox="1">
            <a:spLocks noChangeArrowheads="1"/>
          </p:cNvSpPr>
          <p:nvPr/>
        </p:nvSpPr>
        <p:spPr bwMode="auto">
          <a:xfrm>
            <a:off x="3733800" y="5562600"/>
            <a:ext cx="1905000" cy="1066800"/>
          </a:xfrm>
          <a:prstGeom prst="rect">
            <a:avLst/>
          </a:prstGeom>
          <a:noFill/>
          <a:ln w="9525">
            <a:noFill/>
            <a:miter lim="800000"/>
            <a:headEnd/>
            <a:tailEnd/>
          </a:ln>
        </p:spPr>
        <p:txBody>
          <a:bodyPr>
            <a:spAutoFit/>
          </a:bodyPr>
          <a:lstStyle/>
          <a:p>
            <a:pPr algn="ctr" eaLnBrk="0" hangingPunct="0"/>
            <a:r>
              <a:rPr lang="en-US" sz="3200"/>
              <a:t>Part of a unit</a:t>
            </a:r>
          </a:p>
        </p:txBody>
      </p:sp>
      <p:sp>
        <p:nvSpPr>
          <p:cNvPr id="373779" name="Line 20"/>
          <p:cNvSpPr>
            <a:spLocks noChangeShapeType="1"/>
          </p:cNvSpPr>
          <p:nvPr/>
        </p:nvSpPr>
        <p:spPr bwMode="auto">
          <a:xfrm>
            <a:off x="762000" y="3352800"/>
            <a:ext cx="7696200" cy="0"/>
          </a:xfrm>
          <a:prstGeom prst="line">
            <a:avLst/>
          </a:prstGeom>
          <a:noFill/>
          <a:ln w="5715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idx="4294967295"/>
          </p:nvPr>
        </p:nvSpPr>
        <p:spPr/>
        <p:txBody>
          <a:bodyPr/>
          <a:lstStyle/>
          <a:p>
            <a:r>
              <a:rPr lang="en-US" smtClean="0">
                <a:ea typeface="ＭＳ Ｐゴシック" pitchFamily="34" charset="-128"/>
              </a:rPr>
              <a:t>Sessions</a:t>
            </a:r>
          </a:p>
        </p:txBody>
      </p:sp>
      <p:sp>
        <p:nvSpPr>
          <p:cNvPr id="87042" name="Rectangle 3"/>
          <p:cNvSpPr>
            <a:spLocks noGrp="1"/>
          </p:cNvSpPr>
          <p:nvPr>
            <p:ph type="body" idx="4294967295"/>
          </p:nvPr>
        </p:nvSpPr>
        <p:spPr/>
        <p:txBody>
          <a:bodyPr/>
          <a:lstStyle/>
          <a:p>
            <a:pPr>
              <a:lnSpc>
                <a:spcPct val="80000"/>
              </a:lnSpc>
            </a:pPr>
            <a:r>
              <a:rPr lang="en-US" sz="1600" smtClean="0">
                <a:latin typeface="Times New Roman" pitchFamily="18" charset="0"/>
                <a:ea typeface="ＭＳ Ｐゴシック" pitchFamily="34" charset="-128"/>
                <a:cs typeface="Times New Roman" pitchFamily="18" charset="0"/>
              </a:rPr>
              <a:t>Title:                   </a:t>
            </a:r>
            <a:r>
              <a:rPr lang="en-US" sz="1600" b="1" u="sng" smtClean="0">
                <a:latin typeface="Times New Roman" pitchFamily="18" charset="0"/>
                <a:ea typeface="ＭＳ Ｐゴシック" pitchFamily="34" charset="-128"/>
                <a:cs typeface="Times New Roman" pitchFamily="18" charset="0"/>
              </a:rPr>
              <a:t>BirdSleuth: Most Wanted Birds</a:t>
            </a:r>
          </a:p>
          <a:p>
            <a:pPr>
              <a:lnSpc>
                <a:spcPct val="80000"/>
              </a:lnSpc>
            </a:pPr>
            <a:r>
              <a:rPr lang="en-US" sz="1600" smtClean="0">
                <a:latin typeface="Times New Roman" pitchFamily="18" charset="0"/>
                <a:ea typeface="ＭＳ Ｐゴシック" pitchFamily="34" charset="-128"/>
                <a:cs typeface="Times New Roman" pitchFamily="18" charset="0"/>
              </a:rPr>
              <a:t>Timeslot:             Breakout Session 200, 11:15am-12:30pm, MONDAY, AUGUST 6</a:t>
            </a:r>
          </a:p>
          <a:p>
            <a:pPr>
              <a:lnSpc>
                <a:spcPct val="80000"/>
              </a:lnSpc>
            </a:pPr>
            <a:r>
              <a:rPr lang="en-US" sz="1600" smtClean="0">
                <a:latin typeface="Times New Roman" pitchFamily="18" charset="0"/>
                <a:ea typeface="ＭＳ Ｐゴシック" pitchFamily="34" charset="-128"/>
                <a:cs typeface="Times New Roman" pitchFamily="18" charset="0"/>
              </a:rPr>
              <a:t>Unique ID:          224</a:t>
            </a:r>
          </a:p>
          <a:p>
            <a:pPr>
              <a:lnSpc>
                <a:spcPct val="80000"/>
              </a:lnSpc>
            </a:pPr>
            <a:r>
              <a:rPr lang="en-US" sz="1600" smtClean="0">
                <a:latin typeface="Times New Roman" pitchFamily="18" charset="0"/>
                <a:ea typeface="ＭＳ Ｐゴシック" pitchFamily="34" charset="-128"/>
                <a:cs typeface="Times New Roman" pitchFamily="18" charset="0"/>
              </a:rPr>
              <a:t>Room Name:       Lincoln A  (87)</a:t>
            </a:r>
          </a:p>
          <a:p>
            <a:pPr>
              <a:lnSpc>
                <a:spcPct val="80000"/>
              </a:lnSpc>
              <a:buFont typeface="Arial" charset="0"/>
              <a:buNone/>
            </a:pPr>
            <a:endParaRPr lang="en-US" sz="1600" smtClean="0">
              <a:latin typeface="Times New Roman" pitchFamily="18" charset="0"/>
              <a:ea typeface="ＭＳ Ｐゴシック" pitchFamily="34" charset="-128"/>
              <a:cs typeface="Times New Roman" pitchFamily="18" charset="0"/>
            </a:endParaRPr>
          </a:p>
          <a:p>
            <a:pPr>
              <a:lnSpc>
                <a:spcPct val="80000"/>
              </a:lnSpc>
            </a:pPr>
            <a:r>
              <a:rPr lang="en-US" sz="1600" smtClean="0">
                <a:latin typeface="Times New Roman" pitchFamily="18" charset="0"/>
                <a:ea typeface="ＭＳ Ｐゴシック" pitchFamily="34" charset="-128"/>
                <a:cs typeface="Times New Roman" pitchFamily="18" charset="0"/>
              </a:rPr>
              <a:t>Title:                    </a:t>
            </a:r>
            <a:r>
              <a:rPr lang="en-US" sz="1600" b="1" u="sng" smtClean="0">
                <a:latin typeface="Times New Roman" pitchFamily="18" charset="0"/>
                <a:ea typeface="ＭＳ Ｐゴシック" pitchFamily="34" charset="-128"/>
                <a:cs typeface="Times New Roman" pitchFamily="18" charset="0"/>
              </a:rPr>
              <a:t>Classroom Beekeeping</a:t>
            </a:r>
          </a:p>
          <a:p>
            <a:pPr>
              <a:lnSpc>
                <a:spcPct val="80000"/>
              </a:lnSpc>
            </a:pPr>
            <a:r>
              <a:rPr lang="en-US" sz="1600" smtClean="0">
                <a:latin typeface="Times New Roman" pitchFamily="18" charset="0"/>
                <a:ea typeface="ＭＳ Ｐゴシック" pitchFamily="34" charset="-128"/>
                <a:cs typeface="Times New Roman" pitchFamily="18" charset="0"/>
              </a:rPr>
              <a:t>Timeslot:             Breakout Session 300, 3:45-5pm, MONDAY, AUGUST 6</a:t>
            </a:r>
          </a:p>
          <a:p>
            <a:pPr>
              <a:lnSpc>
                <a:spcPct val="80000"/>
              </a:lnSpc>
            </a:pPr>
            <a:r>
              <a:rPr lang="en-US" sz="1600" smtClean="0">
                <a:latin typeface="Times New Roman" pitchFamily="18" charset="0"/>
                <a:ea typeface="ＭＳ Ｐゴシック" pitchFamily="34" charset="-128"/>
                <a:cs typeface="Times New Roman" pitchFamily="18" charset="0"/>
              </a:rPr>
              <a:t>Unique ID:          353</a:t>
            </a:r>
          </a:p>
          <a:p>
            <a:pPr>
              <a:lnSpc>
                <a:spcPct val="80000"/>
              </a:lnSpc>
            </a:pPr>
            <a:r>
              <a:rPr lang="en-US" sz="1600" smtClean="0">
                <a:latin typeface="Times New Roman" pitchFamily="18" charset="0"/>
                <a:ea typeface="ＭＳ Ｐゴシック" pitchFamily="34" charset="-128"/>
                <a:cs typeface="Times New Roman" pitchFamily="18" charset="0"/>
              </a:rPr>
              <a:t>Room Name:       Ryman Studio C  (24)</a:t>
            </a:r>
          </a:p>
          <a:p>
            <a:pPr>
              <a:lnSpc>
                <a:spcPct val="80000"/>
              </a:lnSpc>
            </a:pPr>
            <a:endParaRPr lang="en-US" sz="1600" smtClean="0">
              <a:latin typeface="Times New Roman" pitchFamily="18" charset="0"/>
              <a:ea typeface="ＭＳ Ｐゴシック" pitchFamily="34" charset="-128"/>
              <a:cs typeface="Times New Roman" pitchFamily="18" charset="0"/>
            </a:endParaRPr>
          </a:p>
          <a:p>
            <a:pPr>
              <a:lnSpc>
                <a:spcPct val="80000"/>
              </a:lnSpc>
            </a:pPr>
            <a:r>
              <a:rPr lang="en-US" sz="1600" smtClean="0">
                <a:latin typeface="Times New Roman" pitchFamily="18" charset="0"/>
                <a:ea typeface="ＭＳ Ｐゴシック" pitchFamily="34" charset="-128"/>
                <a:cs typeface="Times New Roman" pitchFamily="18" charset="0"/>
              </a:rPr>
              <a:t>Title:                   </a:t>
            </a:r>
            <a:r>
              <a:rPr lang="en-US" sz="1600" b="1" u="sng" smtClean="0">
                <a:latin typeface="Times New Roman" pitchFamily="18" charset="0"/>
                <a:ea typeface="ＭＳ Ｐゴシック" pitchFamily="34" charset="-128"/>
                <a:cs typeface="Times New Roman" pitchFamily="18" charset="0"/>
              </a:rPr>
              <a:t>BirdSleuth: Investigating Evidence </a:t>
            </a:r>
          </a:p>
          <a:p>
            <a:pPr>
              <a:lnSpc>
                <a:spcPct val="80000"/>
              </a:lnSpc>
            </a:pPr>
            <a:r>
              <a:rPr lang="en-US" sz="1600" smtClean="0">
                <a:latin typeface="Times New Roman" pitchFamily="18" charset="0"/>
                <a:ea typeface="ＭＳ Ｐゴシック" pitchFamily="34" charset="-128"/>
                <a:cs typeface="Times New Roman" pitchFamily="18" charset="0"/>
              </a:rPr>
              <a:t>Timeslot:             Breakout Session 400, 11:15am-12:30pm, TUESDAY, AUGUST 7</a:t>
            </a:r>
          </a:p>
          <a:p>
            <a:pPr>
              <a:lnSpc>
                <a:spcPct val="80000"/>
              </a:lnSpc>
            </a:pPr>
            <a:r>
              <a:rPr lang="en-US" sz="1600" smtClean="0">
                <a:latin typeface="Times New Roman" pitchFamily="18" charset="0"/>
                <a:ea typeface="ＭＳ Ｐゴシック" pitchFamily="34" charset="-128"/>
                <a:cs typeface="Times New Roman" pitchFamily="18" charset="0"/>
              </a:rPr>
              <a:t>Unique ID:          422</a:t>
            </a:r>
          </a:p>
          <a:p>
            <a:pPr>
              <a:lnSpc>
                <a:spcPct val="80000"/>
              </a:lnSpc>
            </a:pPr>
            <a:r>
              <a:rPr lang="en-US" sz="1600" smtClean="0">
                <a:latin typeface="Times New Roman" pitchFamily="18" charset="0"/>
                <a:ea typeface="ＭＳ Ｐゴシック" pitchFamily="34" charset="-128"/>
                <a:cs typeface="Times New Roman" pitchFamily="18" charset="0"/>
              </a:rPr>
              <a:t>Room Name:       Lincoln C  (72)</a:t>
            </a:r>
          </a:p>
          <a:p>
            <a:pPr>
              <a:lnSpc>
                <a:spcPct val="80000"/>
              </a:lnSpc>
            </a:pPr>
            <a:endParaRPr lang="en-US" sz="1600" smtClean="0">
              <a:latin typeface="Times New Roman" pitchFamily="18" charset="0"/>
              <a:ea typeface="ＭＳ Ｐゴシック" pitchFamily="34" charset="-128"/>
              <a:cs typeface="Times New Roman" pitchFamily="18" charset="0"/>
            </a:endParaRPr>
          </a:p>
          <a:p>
            <a:pPr>
              <a:lnSpc>
                <a:spcPct val="80000"/>
              </a:lnSpc>
            </a:pPr>
            <a:r>
              <a:rPr lang="en-US" sz="1600" smtClean="0">
                <a:latin typeface="Times New Roman" pitchFamily="18" charset="0"/>
                <a:ea typeface="ＭＳ Ｐゴシック" pitchFamily="34" charset="-128"/>
                <a:cs typeface="Times New Roman" pitchFamily="18" charset="0"/>
              </a:rPr>
              <a:t>Title:                    </a:t>
            </a:r>
            <a:r>
              <a:rPr lang="en-US" sz="1600" b="1" u="sng" smtClean="0">
                <a:latin typeface="Times New Roman" pitchFamily="18" charset="0"/>
                <a:ea typeface="ＭＳ Ｐゴシック" pitchFamily="34" charset="-128"/>
                <a:cs typeface="Times New Roman" pitchFamily="18" charset="0"/>
              </a:rPr>
              <a:t>BirdSleuth: Authentic Scientific Inquiry Using Free Online Wikispaces</a:t>
            </a:r>
          </a:p>
          <a:p>
            <a:pPr>
              <a:lnSpc>
                <a:spcPct val="80000"/>
              </a:lnSpc>
            </a:pPr>
            <a:r>
              <a:rPr lang="en-US" sz="1600" smtClean="0">
                <a:latin typeface="Times New Roman" pitchFamily="18" charset="0"/>
                <a:ea typeface="ＭＳ Ｐゴシック" pitchFamily="34" charset="-128"/>
                <a:cs typeface="Times New Roman" pitchFamily="18" charset="0"/>
              </a:rPr>
              <a:t>Timeslot:             Breakout Session 600, 9:45-11am, WEDNESDAY, AUGUST 8 </a:t>
            </a:r>
          </a:p>
          <a:p>
            <a:pPr>
              <a:lnSpc>
                <a:spcPct val="80000"/>
              </a:lnSpc>
            </a:pPr>
            <a:r>
              <a:rPr lang="en-US" sz="1600" smtClean="0">
                <a:latin typeface="Times New Roman" pitchFamily="18" charset="0"/>
                <a:ea typeface="ＭＳ Ｐゴシック" pitchFamily="34" charset="-128"/>
                <a:cs typeface="Times New Roman" pitchFamily="18" charset="0"/>
              </a:rPr>
              <a:t>Unique ID:          624</a:t>
            </a:r>
          </a:p>
          <a:p>
            <a:pPr>
              <a:lnSpc>
                <a:spcPct val="80000"/>
              </a:lnSpc>
            </a:pPr>
            <a:r>
              <a:rPr lang="en-US" sz="1600" smtClean="0">
                <a:latin typeface="Times New Roman" pitchFamily="18" charset="0"/>
                <a:ea typeface="ＭＳ Ｐゴシック" pitchFamily="34" charset="-128"/>
                <a:cs typeface="Times New Roman" pitchFamily="18" charset="0"/>
              </a:rPr>
              <a:t>Room Name:       Lincoln C  (72)</a:t>
            </a:r>
          </a:p>
          <a:p>
            <a:pPr>
              <a:lnSpc>
                <a:spcPct val="80000"/>
              </a:lnSpc>
            </a:pPr>
            <a:endParaRPr lang="en-US" sz="1600" smtClean="0">
              <a:latin typeface="Times New Roman" pitchFamily="18" charset="0"/>
              <a:ea typeface="ＭＳ Ｐゴシック" pitchFamily="34" charset="-128"/>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2895600" y="1981200"/>
            <a:ext cx="5105400" cy="1500188"/>
          </a:xfrm>
        </p:spPr>
        <p:txBody>
          <a:bodyPr>
            <a:normAutofit/>
          </a:bodyPr>
          <a:lstStyle/>
          <a:p>
            <a:pPr algn="ctr" eaLnBrk="1" hangingPunct="1">
              <a:buFontTx/>
              <a:buNone/>
              <a:defRPr/>
            </a:pPr>
            <a:r>
              <a:rPr lang="en-US" b="1" dirty="0" smtClean="0">
                <a:latin typeface="+mj-lt"/>
              </a:rPr>
              <a:t>But I don’t know how to identify birds! </a:t>
            </a:r>
          </a:p>
          <a:p>
            <a:pPr algn="ctr" eaLnBrk="1" hangingPunct="1">
              <a:buFontTx/>
              <a:buNone/>
              <a:defRPr/>
            </a:pPr>
            <a:r>
              <a:rPr lang="en-US" b="1" dirty="0" smtClean="0">
                <a:latin typeface="+mj-lt"/>
              </a:rPr>
              <a:t>How am I going to help my students participate?</a:t>
            </a:r>
          </a:p>
          <a:p>
            <a:pPr algn="ctr" eaLnBrk="1" hangingPunct="1">
              <a:buFontTx/>
              <a:buNone/>
              <a:defRPr/>
            </a:pPr>
            <a:endParaRPr lang="en-US" b="1" dirty="0" smtClean="0">
              <a:latin typeface="+mj-lt"/>
            </a:endParaRPr>
          </a:p>
          <a:p>
            <a:pPr eaLnBrk="1" hangingPunct="1">
              <a:buFontTx/>
              <a:buNone/>
              <a:defRPr/>
            </a:pPr>
            <a:endParaRPr lang="en-US" b="1" dirty="0" smtClean="0">
              <a:latin typeface="+mj-lt"/>
            </a:endParaRPr>
          </a:p>
          <a:p>
            <a:pPr eaLnBrk="1" hangingPunct="1">
              <a:buFontTx/>
              <a:buNone/>
              <a:defRPr/>
            </a:pPr>
            <a:endParaRPr lang="en-US" b="1" dirty="0" smtClean="0">
              <a:latin typeface="+mj-lt"/>
            </a:endParaRPr>
          </a:p>
        </p:txBody>
      </p:sp>
      <p:pic>
        <p:nvPicPr>
          <p:cNvPr id="375810" name="Picture 4" descr="j0297551"/>
          <p:cNvPicPr>
            <a:picLocks noChangeAspect="1" noChangeArrowheads="1"/>
          </p:cNvPicPr>
          <p:nvPr/>
        </p:nvPicPr>
        <p:blipFill>
          <a:blip r:embed="rId3"/>
          <a:srcRect/>
          <a:stretch>
            <a:fillRect/>
          </a:stretch>
        </p:blipFill>
        <p:spPr bwMode="auto">
          <a:xfrm>
            <a:off x="338138" y="1524000"/>
            <a:ext cx="3090862" cy="4716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2"/>
          <p:cNvSpPr>
            <a:spLocks noChangeArrowheads="1"/>
          </p:cNvSpPr>
          <p:nvPr/>
        </p:nvSpPr>
        <p:spPr bwMode="auto">
          <a:xfrm>
            <a:off x="630238" y="798513"/>
            <a:ext cx="5775325" cy="1800225"/>
          </a:xfrm>
          <a:prstGeom prst="rect">
            <a:avLst/>
          </a:prstGeom>
          <a:noFill/>
          <a:ln w="9525">
            <a:noFill/>
            <a:miter lim="800000"/>
            <a:headEnd/>
            <a:tailEnd/>
          </a:ln>
        </p:spPr>
        <p:txBody>
          <a:bodyPr>
            <a:spAutoFit/>
          </a:bodyPr>
          <a:lstStyle/>
          <a:p>
            <a:pPr>
              <a:buFont typeface="Times" pitchFamily="18" charset="0"/>
              <a:buChar char="•"/>
            </a:pPr>
            <a:endParaRPr lang="en-US" sz="2800">
              <a:solidFill>
                <a:srgbClr val="000000"/>
              </a:solidFill>
            </a:endParaRPr>
          </a:p>
          <a:p>
            <a:pPr>
              <a:buFont typeface="Times" pitchFamily="18" charset="0"/>
              <a:buChar char="•"/>
            </a:pPr>
            <a:endParaRPr lang="en-US" sz="2800">
              <a:solidFill>
                <a:srgbClr val="000000"/>
              </a:solidFill>
            </a:endParaRPr>
          </a:p>
          <a:p>
            <a:endParaRPr lang="en-US" sz="2800">
              <a:solidFill>
                <a:srgbClr val="000000"/>
              </a:solidFill>
            </a:endParaRPr>
          </a:p>
          <a:p>
            <a:endParaRPr lang="en-US" sz="2800">
              <a:solidFill>
                <a:srgbClr val="000000"/>
              </a:solidFill>
            </a:endParaRPr>
          </a:p>
        </p:txBody>
      </p:sp>
      <p:sp>
        <p:nvSpPr>
          <p:cNvPr id="377858" name="Rectangle 3"/>
          <p:cNvSpPr>
            <a:spLocks noChangeArrowheads="1"/>
          </p:cNvSpPr>
          <p:nvPr/>
        </p:nvSpPr>
        <p:spPr bwMode="auto">
          <a:xfrm>
            <a:off x="2532063" y="1106488"/>
            <a:ext cx="184150" cy="457200"/>
          </a:xfrm>
          <a:prstGeom prst="rect">
            <a:avLst/>
          </a:prstGeom>
          <a:noFill/>
          <a:ln w="9525">
            <a:noFill/>
            <a:miter lim="800000"/>
            <a:headEnd/>
            <a:tailEnd/>
          </a:ln>
        </p:spPr>
        <p:txBody>
          <a:bodyPr wrap="none">
            <a:spAutoFit/>
          </a:bodyPr>
          <a:lstStyle/>
          <a:p>
            <a:endParaRPr lang="en-US"/>
          </a:p>
        </p:txBody>
      </p:sp>
      <p:sp>
        <p:nvSpPr>
          <p:cNvPr id="13316" name="Text Box 8"/>
          <p:cNvSpPr txBox="1">
            <a:spLocks noChangeArrowheads="1"/>
          </p:cNvSpPr>
          <p:nvPr/>
        </p:nvSpPr>
        <p:spPr bwMode="auto">
          <a:xfrm>
            <a:off x="152400" y="4746625"/>
            <a:ext cx="6553200" cy="1384300"/>
          </a:xfrm>
          <a:prstGeom prst="rect">
            <a:avLst/>
          </a:prstGeom>
          <a:noFill/>
          <a:ln w="9525">
            <a:noFill/>
            <a:miter lim="800000"/>
            <a:headEnd/>
            <a:tailEnd/>
          </a:ln>
        </p:spPr>
        <p:txBody>
          <a:bodyPr>
            <a:spAutoFit/>
          </a:bodyPr>
          <a:lstStyle/>
          <a:p>
            <a:pPr>
              <a:spcBef>
                <a:spcPct val="50000"/>
              </a:spcBef>
              <a:defRPr/>
            </a:pPr>
            <a:r>
              <a:rPr lang="en-US" sz="2800" b="1" dirty="0">
                <a:ea typeface="ＭＳ Ｐゴシック" pitchFamily="124" charset="-128"/>
                <a:cs typeface="+mn-cs"/>
              </a:rPr>
              <a:t>BirdSleuth helps teachers bring the power and engagement of </a:t>
            </a:r>
            <a:r>
              <a:rPr lang="en-US" sz="2800" b="1" dirty="0">
                <a:solidFill>
                  <a:schemeClr val="accent1">
                    <a:lumMod val="50000"/>
                  </a:schemeClr>
                </a:solidFill>
                <a:ea typeface="ＭＳ Ｐゴシック" pitchFamily="124" charset="-128"/>
                <a:cs typeface="+mn-cs"/>
              </a:rPr>
              <a:t>citizen science</a:t>
            </a:r>
            <a:r>
              <a:rPr lang="en-US" sz="2800" b="1" dirty="0">
                <a:ea typeface="ＭＳ Ｐゴシック" pitchFamily="124" charset="-128"/>
                <a:cs typeface="+mn-cs"/>
              </a:rPr>
              <a:t> and </a:t>
            </a:r>
            <a:r>
              <a:rPr lang="en-US" sz="2800" b="1" dirty="0">
                <a:solidFill>
                  <a:schemeClr val="accent1">
                    <a:lumMod val="50000"/>
                  </a:schemeClr>
                </a:solidFill>
                <a:ea typeface="ＭＳ Ｐゴシック" pitchFamily="124" charset="-128"/>
                <a:cs typeface="+mn-cs"/>
              </a:rPr>
              <a:t>inquiry</a:t>
            </a:r>
            <a:r>
              <a:rPr lang="en-US" sz="2800" b="1" dirty="0">
                <a:ea typeface="ＭＳ Ｐゴシック" pitchFamily="124" charset="-128"/>
                <a:cs typeface="+mn-cs"/>
              </a:rPr>
              <a:t> to their students</a:t>
            </a:r>
          </a:p>
        </p:txBody>
      </p:sp>
      <p:pic>
        <p:nvPicPr>
          <p:cNvPr id="377860" name="Picture 11" descr="sik_spread.gif"/>
          <p:cNvPicPr>
            <a:picLocks noChangeAspect="1"/>
          </p:cNvPicPr>
          <p:nvPr/>
        </p:nvPicPr>
        <p:blipFill>
          <a:blip r:embed="rId3"/>
          <a:srcRect t="-13139" b="-1773"/>
          <a:stretch>
            <a:fillRect/>
          </a:stretch>
        </p:blipFill>
        <p:spPr bwMode="auto">
          <a:xfrm>
            <a:off x="11113" y="457200"/>
            <a:ext cx="9144000" cy="4114800"/>
          </a:xfrm>
          <a:prstGeom prst="rect">
            <a:avLst/>
          </a:prstGeom>
          <a:solidFill>
            <a:schemeClr val="bg1"/>
          </a:solidFill>
          <a:ln w="9525">
            <a:noFill/>
            <a:miter lim="800000"/>
            <a:headEnd/>
            <a:tailEnd/>
          </a:ln>
        </p:spPr>
      </p:pic>
      <p:pic>
        <p:nvPicPr>
          <p:cNvPr id="377861" name="Picture 12" descr="stopwatch.gif"/>
          <p:cNvPicPr>
            <a:picLocks noChangeAspect="1"/>
          </p:cNvPicPr>
          <p:nvPr/>
        </p:nvPicPr>
        <p:blipFill>
          <a:blip r:embed="rId4"/>
          <a:srcRect/>
          <a:stretch>
            <a:fillRect/>
          </a:stretch>
        </p:blipFill>
        <p:spPr bwMode="auto">
          <a:xfrm>
            <a:off x="5334000" y="2362200"/>
            <a:ext cx="1066800" cy="1058863"/>
          </a:xfrm>
          <a:prstGeom prst="rect">
            <a:avLst/>
          </a:prstGeom>
          <a:noFill/>
          <a:ln w="9525">
            <a:noFill/>
            <a:miter lim="800000"/>
            <a:headEnd/>
            <a:tailEnd/>
          </a:ln>
        </p:spPr>
      </p:pic>
      <p:pic>
        <p:nvPicPr>
          <p:cNvPr id="377862" name="Picture 2"/>
          <p:cNvPicPr>
            <a:picLocks noChangeAspect="1" noChangeArrowheads="1"/>
          </p:cNvPicPr>
          <p:nvPr/>
        </p:nvPicPr>
        <p:blipFill>
          <a:blip r:embed="rId5"/>
          <a:srcRect/>
          <a:stretch>
            <a:fillRect/>
          </a:stretch>
        </p:blipFill>
        <p:spPr bwMode="auto">
          <a:xfrm>
            <a:off x="6632575" y="4548188"/>
            <a:ext cx="2206625" cy="17795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itle 1"/>
          <p:cNvSpPr>
            <a:spLocks noGrp="1"/>
          </p:cNvSpPr>
          <p:nvPr>
            <p:ph type="title"/>
          </p:nvPr>
        </p:nvSpPr>
        <p:spPr>
          <a:xfrm>
            <a:off x="77788" y="609600"/>
            <a:ext cx="8839200" cy="1143000"/>
          </a:xfrm>
        </p:spPr>
        <p:txBody>
          <a:bodyPr/>
          <a:lstStyle/>
          <a:p>
            <a:r>
              <a:rPr lang="en-US" smtClean="0">
                <a:ea typeface="ＭＳ Ｐゴシック" pitchFamily="34" charset="-128"/>
              </a:rPr>
              <a:t>Science Education Standards</a:t>
            </a:r>
            <a:br>
              <a:rPr lang="en-US" smtClean="0">
                <a:ea typeface="ＭＳ Ｐゴシック" pitchFamily="34" charset="-128"/>
              </a:rPr>
            </a:br>
            <a:r>
              <a:rPr lang="en-US" sz="2800" smtClean="0">
                <a:ea typeface="ＭＳ Ｐゴシック" pitchFamily="34" charset="-128"/>
              </a:rPr>
              <a:t>(National Research Council)</a:t>
            </a:r>
            <a:endParaRPr lang="en-US" smtClean="0">
              <a:ea typeface="ＭＳ Ｐゴシック" pitchFamily="34" charset="-128"/>
            </a:endParaRPr>
          </a:p>
        </p:txBody>
      </p:sp>
      <p:pic>
        <p:nvPicPr>
          <p:cNvPr id="379906" name="Picture 2" descr="http://jchemed.chem.wisc.edu/JCEWWW/features/HalsPicks/HalspicksCovers/nationaleducationstandards.jpg"/>
          <p:cNvPicPr>
            <a:picLocks noChangeAspect="1" noChangeArrowheads="1"/>
          </p:cNvPicPr>
          <p:nvPr/>
        </p:nvPicPr>
        <p:blipFill>
          <a:blip r:embed="rId3"/>
          <a:srcRect/>
          <a:stretch>
            <a:fillRect/>
          </a:stretch>
        </p:blipFill>
        <p:spPr bwMode="auto">
          <a:xfrm>
            <a:off x="1143000" y="2057400"/>
            <a:ext cx="3257550" cy="4187825"/>
          </a:xfrm>
          <a:prstGeom prst="rect">
            <a:avLst/>
          </a:prstGeom>
          <a:noFill/>
          <a:ln w="9525">
            <a:noFill/>
            <a:miter lim="800000"/>
            <a:headEnd/>
            <a:tailEnd/>
          </a:ln>
        </p:spPr>
      </p:pic>
      <p:pic>
        <p:nvPicPr>
          <p:cNvPr id="379907" name="Picture 6" descr="http://biglittlebooks.com/aboutlowerypublications/generalbooks/inquirybook.jpg"/>
          <p:cNvPicPr>
            <a:picLocks noChangeAspect="1" noChangeArrowheads="1"/>
          </p:cNvPicPr>
          <p:nvPr/>
        </p:nvPicPr>
        <p:blipFill>
          <a:blip r:embed="rId4"/>
          <a:srcRect/>
          <a:stretch>
            <a:fillRect/>
          </a:stretch>
        </p:blipFill>
        <p:spPr bwMode="auto">
          <a:xfrm>
            <a:off x="4953000" y="2057400"/>
            <a:ext cx="3209925" cy="4198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8" descr="MWB-JournalContents"/>
          <p:cNvPicPr>
            <a:picLocks noChangeAspect="1" noChangeArrowheads="1"/>
          </p:cNvPicPr>
          <p:nvPr>
            <p:ph sz="half" idx="4294967295"/>
          </p:nvPr>
        </p:nvPicPr>
        <p:blipFill>
          <a:blip r:embed="rId3"/>
          <a:srcRect/>
          <a:stretch>
            <a:fillRect/>
          </a:stretch>
        </p:blipFill>
        <p:spPr>
          <a:xfrm>
            <a:off x="4271963" y="533400"/>
            <a:ext cx="4872037" cy="6324600"/>
          </a:xfrm>
        </p:spPr>
      </p:pic>
      <p:pic>
        <p:nvPicPr>
          <p:cNvPr id="381954" name="Picture 7" descr="MWB-JournalCover"/>
          <p:cNvPicPr>
            <a:picLocks noChangeAspect="1" noChangeArrowheads="1"/>
          </p:cNvPicPr>
          <p:nvPr>
            <p:ph sz="half" idx="4294967295"/>
          </p:nvPr>
        </p:nvPicPr>
        <p:blipFill>
          <a:blip r:embed="rId4"/>
          <a:srcRect/>
          <a:stretch>
            <a:fillRect/>
          </a:stretch>
        </p:blipFill>
        <p:spPr>
          <a:xfrm>
            <a:off x="0" y="533400"/>
            <a:ext cx="4819650" cy="63246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6" descr="MWB_ReferenceContents"/>
          <p:cNvPicPr>
            <a:picLocks noChangeAspect="1" noChangeArrowheads="1"/>
          </p:cNvPicPr>
          <p:nvPr/>
        </p:nvPicPr>
        <p:blipFill>
          <a:blip r:embed="rId3"/>
          <a:srcRect/>
          <a:stretch>
            <a:fillRect/>
          </a:stretch>
        </p:blipFill>
        <p:spPr bwMode="auto">
          <a:xfrm>
            <a:off x="4273550" y="533400"/>
            <a:ext cx="4870450" cy="6324600"/>
          </a:xfrm>
          <a:prstGeom prst="rect">
            <a:avLst/>
          </a:prstGeom>
          <a:noFill/>
          <a:ln w="9525">
            <a:noFill/>
            <a:miter lim="800000"/>
            <a:headEnd/>
            <a:tailEnd/>
          </a:ln>
        </p:spPr>
      </p:pic>
      <p:pic>
        <p:nvPicPr>
          <p:cNvPr id="384002" name="Picture 5" descr="MWB_ReferenceCover"/>
          <p:cNvPicPr>
            <a:picLocks noChangeAspect="1" noChangeArrowheads="1"/>
          </p:cNvPicPr>
          <p:nvPr/>
        </p:nvPicPr>
        <p:blipFill>
          <a:blip r:embed="rId4"/>
          <a:srcRect/>
          <a:stretch>
            <a:fillRect/>
          </a:stretch>
        </p:blipFill>
        <p:spPr bwMode="auto">
          <a:xfrm>
            <a:off x="0" y="533400"/>
            <a:ext cx="4587875"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5" descr="MWB_ResourcesContents"/>
          <p:cNvPicPr>
            <a:picLocks noChangeAspect="1" noChangeArrowheads="1"/>
          </p:cNvPicPr>
          <p:nvPr/>
        </p:nvPicPr>
        <p:blipFill>
          <a:blip r:embed="rId3"/>
          <a:srcRect/>
          <a:stretch>
            <a:fillRect/>
          </a:stretch>
        </p:blipFill>
        <p:spPr bwMode="auto">
          <a:xfrm>
            <a:off x="4329113" y="609600"/>
            <a:ext cx="4814887" cy="6248400"/>
          </a:xfrm>
          <a:prstGeom prst="rect">
            <a:avLst/>
          </a:prstGeom>
          <a:noFill/>
          <a:ln w="9525">
            <a:noFill/>
            <a:miter lim="800000"/>
            <a:headEnd/>
            <a:tailEnd/>
          </a:ln>
        </p:spPr>
      </p:pic>
      <p:pic>
        <p:nvPicPr>
          <p:cNvPr id="386050" name="Picture 4" descr="MWB_ResourcesCover"/>
          <p:cNvPicPr>
            <a:picLocks noChangeAspect="1" noChangeArrowheads="1"/>
          </p:cNvPicPr>
          <p:nvPr/>
        </p:nvPicPr>
        <p:blipFill>
          <a:blip r:embed="rId4"/>
          <a:srcRect/>
          <a:stretch>
            <a:fillRect/>
          </a:stretch>
        </p:blipFill>
        <p:spPr bwMode="auto">
          <a:xfrm>
            <a:off x="0" y="609600"/>
            <a:ext cx="4587875" cy="6248400"/>
          </a:xfrm>
          <a:prstGeom prst="rect">
            <a:avLst/>
          </a:prstGeom>
          <a:noFill/>
          <a:ln w="9525">
            <a:noFill/>
            <a:miter lim="800000"/>
            <a:headEnd/>
            <a:tailEnd/>
          </a:ln>
        </p:spPr>
      </p:pic>
      <p:grpSp>
        <p:nvGrpSpPr>
          <p:cNvPr id="304138" name="Group 10"/>
          <p:cNvGrpSpPr>
            <a:grpSpLocks/>
          </p:cNvGrpSpPr>
          <p:nvPr/>
        </p:nvGrpSpPr>
        <p:grpSpPr bwMode="auto">
          <a:xfrm rot="784435">
            <a:off x="1219200" y="671513"/>
            <a:ext cx="3781425" cy="685800"/>
            <a:chOff x="684" y="684"/>
            <a:chExt cx="2382" cy="432"/>
          </a:xfrm>
        </p:grpSpPr>
        <p:sp>
          <p:nvSpPr>
            <p:cNvPr id="386052" name="AutoShape 8"/>
            <p:cNvSpPr>
              <a:spLocks noChangeArrowheads="1"/>
            </p:cNvSpPr>
            <p:nvPr/>
          </p:nvSpPr>
          <p:spPr bwMode="auto">
            <a:xfrm>
              <a:off x="684" y="684"/>
              <a:ext cx="2382" cy="432"/>
            </a:xfrm>
            <a:prstGeom prst="rightArrow">
              <a:avLst>
                <a:gd name="adj1" fmla="val 50000"/>
                <a:gd name="adj2" fmla="val 137847"/>
              </a:avLst>
            </a:prstGeom>
            <a:solidFill>
              <a:srgbClr val="FF0000"/>
            </a:solidFill>
            <a:ln w="9525">
              <a:solidFill>
                <a:schemeClr val="tx1"/>
              </a:solidFill>
              <a:miter lim="800000"/>
              <a:headEnd/>
              <a:tailEnd/>
            </a:ln>
          </p:spPr>
          <p:txBody>
            <a:bodyPr wrap="none" anchor="ctr"/>
            <a:lstStyle/>
            <a:p>
              <a:endParaRPr lang="en-US"/>
            </a:p>
          </p:txBody>
        </p:sp>
        <p:sp>
          <p:nvSpPr>
            <p:cNvPr id="386053" name="Text Box 9"/>
            <p:cNvSpPr txBox="1">
              <a:spLocks noChangeArrowheads="1"/>
            </p:cNvSpPr>
            <p:nvPr/>
          </p:nvSpPr>
          <p:spPr bwMode="auto">
            <a:xfrm>
              <a:off x="768" y="767"/>
              <a:ext cx="1824" cy="231"/>
            </a:xfrm>
            <a:prstGeom prst="rect">
              <a:avLst/>
            </a:prstGeom>
            <a:noFill/>
            <a:ln w="9525">
              <a:noFill/>
              <a:miter lim="800000"/>
              <a:headEnd/>
              <a:tailEnd/>
            </a:ln>
          </p:spPr>
          <p:txBody>
            <a:bodyPr>
              <a:spAutoFit/>
            </a:bodyPr>
            <a:lstStyle/>
            <a:p>
              <a:pPr defTabSz="914400">
                <a:spcBef>
                  <a:spcPct val="50000"/>
                </a:spcBef>
              </a:pPr>
              <a:r>
                <a:rPr lang="en-US" b="1">
                  <a:solidFill>
                    <a:schemeClr val="bg1"/>
                  </a:solidFill>
                </a:rPr>
                <a:t>The DVD is really cool!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04138"/>
                                        </p:tgtEl>
                                        <p:attrNameLst>
                                          <p:attrName>style.visibility</p:attrName>
                                        </p:attrNameLst>
                                      </p:cBhvr>
                                      <p:to>
                                        <p:strVal val="visible"/>
                                      </p:to>
                                    </p:set>
                                    <p:anim calcmode="lin" valueType="num">
                                      <p:cBhvr>
                                        <p:cTn id="7" dur="1000" fill="hold"/>
                                        <p:tgtEl>
                                          <p:spTgt spid="304138"/>
                                        </p:tgtEl>
                                        <p:attrNameLst>
                                          <p:attrName>ppt_w</p:attrName>
                                        </p:attrNameLst>
                                      </p:cBhvr>
                                      <p:tavLst>
                                        <p:tav tm="0">
                                          <p:val>
                                            <p:strVal val="#ppt_w*0.70"/>
                                          </p:val>
                                        </p:tav>
                                        <p:tav tm="100000">
                                          <p:val>
                                            <p:strVal val="#ppt_w"/>
                                          </p:val>
                                        </p:tav>
                                      </p:tavLst>
                                    </p:anim>
                                    <p:anim calcmode="lin" valueType="num">
                                      <p:cBhvr>
                                        <p:cTn id="8" dur="1000" fill="hold"/>
                                        <p:tgtEl>
                                          <p:spTgt spid="304138"/>
                                        </p:tgtEl>
                                        <p:attrNameLst>
                                          <p:attrName>ppt_h</p:attrName>
                                        </p:attrNameLst>
                                      </p:cBhvr>
                                      <p:tavLst>
                                        <p:tav tm="0">
                                          <p:val>
                                            <p:strVal val="#ppt_h"/>
                                          </p:val>
                                        </p:tav>
                                        <p:tav tm="100000">
                                          <p:val>
                                            <p:strVal val="#ppt_h"/>
                                          </p:val>
                                        </p:tav>
                                      </p:tavLst>
                                    </p:anim>
                                    <p:animEffect transition="in" filter="fade">
                                      <p:cBhvr>
                                        <p:cTn id="9" dur="1000"/>
                                        <p:tgtEl>
                                          <p:spTgt spid="304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7"/>
          <p:cNvSpPr>
            <a:spLocks noGrp="1"/>
          </p:cNvSpPr>
          <p:nvPr>
            <p:ph type="title"/>
          </p:nvPr>
        </p:nvSpPr>
        <p:spPr>
          <a:xfrm>
            <a:off x="1143000" y="838200"/>
            <a:ext cx="7772400" cy="1143000"/>
          </a:xfrm>
        </p:spPr>
        <p:txBody>
          <a:bodyPr>
            <a:normAutofit fontScale="90000"/>
          </a:bodyPr>
          <a:lstStyle/>
          <a:p>
            <a:pPr>
              <a:defRPr/>
            </a:pPr>
            <a:r>
              <a:rPr lang="en-US" dirty="0" smtClean="0">
                <a:solidFill>
                  <a:schemeClr val="tx1"/>
                </a:solidFill>
              </a:rPr>
              <a:t>Most Wanted Birds Lessons</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sz="3200" dirty="0" smtClean="0"/>
          </a:p>
        </p:txBody>
      </p:sp>
      <p:sp>
        <p:nvSpPr>
          <p:cNvPr id="388098" name="Content Placeholder 8"/>
          <p:cNvSpPr>
            <a:spLocks noGrp="1"/>
          </p:cNvSpPr>
          <p:nvPr>
            <p:ph idx="1"/>
          </p:nvPr>
        </p:nvSpPr>
        <p:spPr>
          <a:xfrm>
            <a:off x="609600" y="1600200"/>
            <a:ext cx="7772400" cy="4114800"/>
          </a:xfrm>
        </p:spPr>
        <p:txBody>
          <a:bodyPr/>
          <a:lstStyle/>
          <a:p>
            <a:pPr marL="609600" indent="-609600">
              <a:buClr>
                <a:schemeClr val="tx1"/>
              </a:buClr>
              <a:buFont typeface="Arial" charset="0"/>
              <a:buAutoNum type="arabicPeriod"/>
            </a:pPr>
            <a:r>
              <a:rPr lang="en-US" smtClean="0">
                <a:latin typeface="Arial" charset="0"/>
                <a:ea typeface="ＭＳ Ｐゴシック" pitchFamily="34" charset="-128"/>
                <a:cs typeface="Times New Roman" pitchFamily="18" charset="0"/>
              </a:rPr>
              <a:t>Sound Surveillance </a:t>
            </a:r>
          </a:p>
          <a:p>
            <a:pPr marL="609600" indent="-609600">
              <a:buClr>
                <a:schemeClr val="tx1"/>
              </a:buClr>
              <a:buFont typeface="Arial" charset="0"/>
              <a:buAutoNum type="arabicPeriod"/>
            </a:pPr>
            <a:r>
              <a:rPr lang="en-US" smtClean="0">
                <a:latin typeface="Arial" charset="0"/>
                <a:ea typeface="ＭＳ Ｐゴシック" pitchFamily="34" charset="-128"/>
                <a:cs typeface="Times New Roman" pitchFamily="18" charset="0"/>
              </a:rPr>
              <a:t>Sleuthing Silhouettes </a:t>
            </a:r>
          </a:p>
          <a:p>
            <a:pPr marL="609600" indent="-609600">
              <a:buClr>
                <a:schemeClr val="tx1"/>
              </a:buClr>
              <a:buFont typeface="Arial" charset="0"/>
              <a:buAutoNum type="arabicPeriod"/>
            </a:pPr>
            <a:r>
              <a:rPr lang="en-US" smtClean="0">
                <a:latin typeface="Arial" charset="0"/>
                <a:ea typeface="ＭＳ Ｐゴシック" pitchFamily="34" charset="-128"/>
                <a:cs typeface="Times New Roman" pitchFamily="18" charset="0"/>
              </a:rPr>
              <a:t>Bird Interrogation</a:t>
            </a:r>
          </a:p>
          <a:p>
            <a:pPr marL="609600" indent="-609600">
              <a:buClr>
                <a:schemeClr val="tx1"/>
              </a:buClr>
              <a:buFont typeface="Arial" charset="0"/>
              <a:buAutoNum type="arabicPeriod"/>
            </a:pPr>
            <a:r>
              <a:rPr lang="en-US" smtClean="0">
                <a:latin typeface="Arial" charset="0"/>
                <a:ea typeface="ＭＳ Ｐゴシック" pitchFamily="34" charset="-128"/>
                <a:cs typeface="Times New Roman" pitchFamily="18" charset="0"/>
              </a:rPr>
              <a:t>Become a Bird ID Expert </a:t>
            </a:r>
          </a:p>
          <a:p>
            <a:pPr marL="609600" indent="-609600">
              <a:buClr>
                <a:schemeClr val="tx1"/>
              </a:buClr>
              <a:buFont typeface="Arial" charset="0"/>
              <a:buAutoNum type="arabicPeriod"/>
            </a:pPr>
            <a:r>
              <a:rPr lang="en-US" smtClean="0">
                <a:latin typeface="Arial" charset="0"/>
                <a:ea typeface="ＭＳ Ｐゴシック" pitchFamily="34" charset="-128"/>
                <a:cs typeface="Times New Roman" pitchFamily="18" charset="0"/>
              </a:rPr>
              <a:t>Solve the Case with Field Guides </a:t>
            </a:r>
          </a:p>
          <a:p>
            <a:pPr marL="609600" indent="-609600">
              <a:buClr>
                <a:schemeClr val="tx1"/>
              </a:buClr>
              <a:buFont typeface="Arial" charset="0"/>
              <a:buAutoNum type="arabicPeriod"/>
            </a:pPr>
            <a:r>
              <a:rPr lang="en-US" smtClean="0">
                <a:latin typeface="Arial" charset="0"/>
                <a:ea typeface="ＭＳ Ｐゴシック" pitchFamily="34" charset="-128"/>
                <a:cs typeface="Times New Roman" pitchFamily="18" charset="0"/>
              </a:rPr>
              <a:t>Sleuthing for Science </a:t>
            </a:r>
          </a:p>
          <a:p>
            <a:pPr marL="609600" indent="-609600">
              <a:buClr>
                <a:schemeClr val="tx1"/>
              </a:buClr>
              <a:buFont typeface="Arial" charset="0"/>
              <a:buAutoNum type="arabicPeriod"/>
            </a:pPr>
            <a:r>
              <a:rPr lang="en-US" smtClean="0">
                <a:latin typeface="Arial" charset="0"/>
                <a:ea typeface="ＭＳ Ｐゴシック" pitchFamily="34" charset="-128"/>
                <a:cs typeface="Times New Roman" pitchFamily="18" charset="0"/>
              </a:rPr>
              <a:t>Investigate the Database </a:t>
            </a:r>
            <a:br>
              <a:rPr lang="en-US" smtClean="0">
                <a:latin typeface="Arial" charset="0"/>
                <a:ea typeface="ＭＳ Ｐゴシック" pitchFamily="34" charset="-128"/>
                <a:cs typeface="Times New Roman" pitchFamily="18" charset="0"/>
              </a:rPr>
            </a:br>
            <a:r>
              <a:rPr lang="en-US" sz="2800" i="1" smtClean="0">
                <a:latin typeface="Arial" charset="0"/>
                <a:ea typeface="ＭＳ Ｐゴシック" pitchFamily="34" charset="-128"/>
                <a:cs typeface="Times New Roman" pitchFamily="18" charset="0"/>
              </a:rPr>
              <a:t>(Become an eBird Data Sleuth)</a:t>
            </a:r>
          </a:p>
          <a:p>
            <a:pPr marL="609600" indent="-609600"/>
            <a:endParaRPr lang="en-US" sz="2800" i="1" smtClean="0">
              <a:latin typeface="Arial" charset="0"/>
              <a:ea typeface="ＭＳ Ｐゴシック" pitchFamily="34" charset="-128"/>
              <a:cs typeface="Times New Roman" pitchFamily="18" charset="0"/>
            </a:endParaRPr>
          </a:p>
        </p:txBody>
      </p:sp>
      <p:pic>
        <p:nvPicPr>
          <p:cNvPr id="388099" name="Picture 2"/>
          <p:cNvPicPr>
            <a:picLocks noChangeAspect="1" noChangeArrowheads="1"/>
          </p:cNvPicPr>
          <p:nvPr/>
        </p:nvPicPr>
        <p:blipFill>
          <a:blip r:embed="rId3"/>
          <a:srcRect/>
          <a:stretch>
            <a:fillRect/>
          </a:stretch>
        </p:blipFill>
        <p:spPr bwMode="auto">
          <a:xfrm>
            <a:off x="7620000" y="5334000"/>
            <a:ext cx="1450975" cy="1169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Title 1"/>
          <p:cNvSpPr>
            <a:spLocks noGrp="1"/>
          </p:cNvSpPr>
          <p:nvPr>
            <p:ph type="title"/>
          </p:nvPr>
        </p:nvSpPr>
        <p:spPr>
          <a:xfrm>
            <a:off x="457200" y="609600"/>
            <a:ext cx="8229600" cy="1143000"/>
          </a:xfrm>
        </p:spPr>
        <p:txBody>
          <a:bodyPr/>
          <a:lstStyle/>
          <a:p>
            <a:r>
              <a:rPr lang="en-US" smtClean="0">
                <a:ea typeface="ＭＳ Ｐゴシック" pitchFamily="34" charset="-128"/>
              </a:rPr>
              <a:t>1. Sound Surveillance</a:t>
            </a:r>
          </a:p>
        </p:txBody>
      </p:sp>
      <p:sp>
        <p:nvSpPr>
          <p:cNvPr id="28675" name="Content Placeholder 2"/>
          <p:cNvSpPr>
            <a:spLocks noGrp="1"/>
          </p:cNvSpPr>
          <p:nvPr>
            <p:ph idx="1"/>
          </p:nvPr>
        </p:nvSpPr>
        <p:spPr>
          <a:xfrm>
            <a:off x="685800" y="1752600"/>
            <a:ext cx="7772400" cy="4114800"/>
          </a:xfrm>
        </p:spPr>
        <p:txBody>
          <a:bodyPr/>
          <a:lstStyle/>
          <a:p>
            <a:pPr marL="0" indent="0">
              <a:buFont typeface="Arial" charset="0"/>
              <a:buNone/>
              <a:defRPr/>
            </a:pPr>
            <a:r>
              <a:rPr lang="en-US" dirty="0" smtClean="0">
                <a:latin typeface="+mj-lt"/>
              </a:rPr>
              <a:t>Many birders learn to identify birds by sound…</a:t>
            </a:r>
          </a:p>
        </p:txBody>
      </p:sp>
      <p:pic>
        <p:nvPicPr>
          <p:cNvPr id="153607" name="Picture 7" descr="C:\Documents and Settings\jms327\Local Settings\Temporary Internet Files\Content.IE5\SXYJVW11\MC900437463[1].wmf"/>
          <p:cNvPicPr>
            <a:picLocks noChangeAspect="1" noChangeArrowheads="1"/>
          </p:cNvPicPr>
          <p:nvPr/>
        </p:nvPicPr>
        <p:blipFill>
          <a:blip r:embed="rId3"/>
          <a:srcRect/>
          <a:stretch>
            <a:fillRect/>
          </a:stretch>
        </p:blipFill>
        <p:spPr bwMode="auto">
          <a:xfrm>
            <a:off x="360363" y="2493963"/>
            <a:ext cx="6510337" cy="3827462"/>
          </a:xfrm>
          <a:prstGeom prst="rect">
            <a:avLst/>
          </a:prstGeom>
          <a:noFill/>
        </p:spPr>
      </p:pic>
      <p:pic>
        <p:nvPicPr>
          <p:cNvPr id="390148" name="Picture 2"/>
          <p:cNvPicPr>
            <a:picLocks noChangeAspect="1" noChangeArrowheads="1"/>
          </p:cNvPicPr>
          <p:nvPr/>
        </p:nvPicPr>
        <p:blipFill>
          <a:blip r:embed="rId4"/>
          <a:srcRect/>
          <a:stretch>
            <a:fillRect/>
          </a:stretch>
        </p:blipFill>
        <p:spPr bwMode="auto">
          <a:xfrm>
            <a:off x="7543800" y="5410200"/>
            <a:ext cx="1450975" cy="1169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p:cNvPicPr>
            <a:picLocks noGrp="1" noChangeAspect="1" noChangeArrowheads="1"/>
          </p:cNvPicPr>
          <p:nvPr>
            <p:ph type="body" idx="1"/>
          </p:nvPr>
        </p:nvPicPr>
        <p:blipFill>
          <a:blip r:embed="rId3"/>
          <a:srcRect/>
          <a:stretch>
            <a:fillRect/>
          </a:stretch>
        </p:blipFill>
        <p:spPr>
          <a:xfrm>
            <a:off x="0" y="0"/>
            <a:ext cx="5562600" cy="6858000"/>
          </a:xfrm>
        </p:spPr>
      </p:pic>
      <p:sp>
        <p:nvSpPr>
          <p:cNvPr id="392194" name="Rectangle 3"/>
          <p:cNvSpPr>
            <a:spLocks noChangeArrowheads="1"/>
          </p:cNvSpPr>
          <p:nvPr/>
        </p:nvSpPr>
        <p:spPr bwMode="auto">
          <a:xfrm>
            <a:off x="3352800" y="533400"/>
            <a:ext cx="5641975" cy="1447800"/>
          </a:xfrm>
          <a:prstGeom prst="rect">
            <a:avLst/>
          </a:prstGeom>
          <a:noFill/>
          <a:ln w="9525">
            <a:noFill/>
            <a:miter lim="800000"/>
            <a:headEnd/>
            <a:tailEnd/>
          </a:ln>
        </p:spPr>
        <p:txBody>
          <a:bodyPr anchor="ctr"/>
          <a:lstStyle/>
          <a:p>
            <a:pPr algn="ctr"/>
            <a:r>
              <a:rPr lang="en-US" sz="3600" b="1">
                <a:solidFill>
                  <a:srgbClr val="4C721D"/>
                </a:solidFill>
              </a:rPr>
              <a:t>2. Sleuthing Silhouettes: </a:t>
            </a:r>
          </a:p>
          <a:p>
            <a:pPr algn="ctr"/>
            <a:r>
              <a:rPr lang="en-US" sz="2800" b="1" i="1">
                <a:solidFill>
                  <a:srgbClr val="4C721D"/>
                </a:solidFill>
              </a:rPr>
              <a:t>Use shape to tell birds apart.</a:t>
            </a:r>
          </a:p>
        </p:txBody>
      </p:sp>
      <p:pic>
        <p:nvPicPr>
          <p:cNvPr id="392195" name="Picture 2"/>
          <p:cNvPicPr>
            <a:picLocks noChangeAspect="1" noChangeArrowheads="1"/>
          </p:cNvPicPr>
          <p:nvPr/>
        </p:nvPicPr>
        <p:blipFill>
          <a:blip r:embed="rId4"/>
          <a:srcRect/>
          <a:stretch>
            <a:fillRect/>
          </a:stretch>
        </p:blipFill>
        <p:spPr bwMode="auto">
          <a:xfrm>
            <a:off x="7543800" y="5334000"/>
            <a:ext cx="1450975" cy="1169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4241" name="Group 2"/>
          <p:cNvGrpSpPr>
            <a:grpSpLocks/>
          </p:cNvGrpSpPr>
          <p:nvPr/>
        </p:nvGrpSpPr>
        <p:grpSpPr bwMode="auto">
          <a:xfrm>
            <a:off x="1830388" y="0"/>
            <a:ext cx="9144000" cy="95250"/>
            <a:chOff x="0" y="0"/>
            <a:chExt cx="3454" cy="0"/>
          </a:xfrm>
        </p:grpSpPr>
        <p:sp>
          <p:nvSpPr>
            <p:cNvPr id="394245" name="Rectangle 3"/>
            <p:cNvSpPr>
              <a:spLocks noChangeArrowheads="1"/>
            </p:cNvSpPr>
            <p:nvPr/>
          </p:nvSpPr>
          <p:spPr bwMode="auto">
            <a:xfrm>
              <a:off x="0" y="0"/>
              <a:ext cx="3454" cy="0"/>
            </a:xfrm>
            <a:prstGeom prst="rect">
              <a:avLst/>
            </a:prstGeom>
            <a:solidFill>
              <a:srgbClr val="FFFFFF"/>
            </a:solidFill>
            <a:ln w="9525">
              <a:noFill/>
              <a:miter lim="800000"/>
              <a:headEnd/>
              <a:tailEnd/>
            </a:ln>
          </p:spPr>
          <p:txBody>
            <a:bodyPr/>
            <a:lstStyle/>
            <a:p>
              <a:endParaRPr lang="en-US"/>
            </a:p>
          </p:txBody>
        </p:sp>
        <p:grpSp>
          <p:nvGrpSpPr>
            <p:cNvPr id="394246" name="Group 4"/>
            <p:cNvGrpSpPr>
              <a:grpSpLocks/>
            </p:cNvGrpSpPr>
            <p:nvPr/>
          </p:nvGrpSpPr>
          <p:grpSpPr bwMode="auto">
            <a:xfrm>
              <a:off x="0" y="0"/>
              <a:ext cx="3454" cy="0"/>
              <a:chOff x="0" y="0"/>
              <a:chExt cx="3454" cy="0"/>
            </a:xfrm>
          </p:grpSpPr>
          <p:sp>
            <p:nvSpPr>
              <p:cNvPr id="394247" name="Rectangle 5"/>
              <p:cNvSpPr>
                <a:spLocks noChangeArrowheads="1"/>
              </p:cNvSpPr>
              <p:nvPr/>
            </p:nvSpPr>
            <p:spPr bwMode="auto">
              <a:xfrm>
                <a:off x="0" y="0"/>
                <a:ext cx="3454" cy="0"/>
              </a:xfrm>
              <a:prstGeom prst="rect">
                <a:avLst/>
              </a:prstGeom>
              <a:solidFill>
                <a:srgbClr val="FFFFFF"/>
              </a:solidFill>
              <a:ln w="9525">
                <a:noFill/>
                <a:miter lim="800000"/>
                <a:headEnd/>
                <a:tailEnd/>
              </a:ln>
            </p:spPr>
            <p:txBody>
              <a:bodyPr lIns="0" tIns="0" rIns="0" bIns="0">
                <a:spAutoFit/>
              </a:bodyPr>
              <a:lstStyle/>
              <a:p>
                <a:endParaRPr lang="en-US"/>
              </a:p>
            </p:txBody>
          </p:sp>
          <p:sp>
            <p:nvSpPr>
              <p:cNvPr id="394248" name="Rectangle 6"/>
              <p:cNvSpPr>
                <a:spLocks noChangeArrowheads="1"/>
              </p:cNvSpPr>
              <p:nvPr/>
            </p:nvSpPr>
            <p:spPr bwMode="auto">
              <a:xfrm>
                <a:off x="0" y="0"/>
                <a:ext cx="3454" cy="0"/>
              </a:xfrm>
              <a:prstGeom prst="rect">
                <a:avLst/>
              </a:prstGeom>
              <a:solidFill>
                <a:srgbClr val="FFFFFF"/>
              </a:solidFill>
              <a:ln w="9525">
                <a:noFill/>
                <a:miter lim="800000"/>
                <a:headEnd/>
                <a:tailEnd/>
              </a:ln>
            </p:spPr>
            <p:txBody>
              <a:bodyPr>
                <a:spAutoFit/>
              </a:bodyPr>
              <a:lstStyle/>
              <a:p>
                <a:endParaRPr lang="en-US"/>
              </a:p>
            </p:txBody>
          </p:sp>
        </p:grpSp>
      </p:grpSp>
      <p:sp>
        <p:nvSpPr>
          <p:cNvPr id="394242" name="Rectangle 7"/>
          <p:cNvSpPr>
            <a:spLocks noChangeArrowheads="1"/>
          </p:cNvSpPr>
          <p:nvPr/>
        </p:nvSpPr>
        <p:spPr bwMode="auto">
          <a:xfrm>
            <a:off x="0" y="0"/>
            <a:ext cx="9144000" cy="6858000"/>
          </a:xfrm>
          <a:prstGeom prst="rect">
            <a:avLst/>
          </a:prstGeom>
          <a:solidFill>
            <a:srgbClr val="FFFFFF"/>
          </a:solidFill>
          <a:ln w="9525">
            <a:noFill/>
            <a:miter lim="800000"/>
            <a:headEnd/>
            <a:tailEnd/>
          </a:ln>
        </p:spPr>
        <p:txBody>
          <a:bodyPr>
            <a:spAutoFit/>
          </a:bodyPr>
          <a:lstStyle/>
          <a:p>
            <a:endParaRPr lang="en-US"/>
          </a:p>
        </p:txBody>
      </p:sp>
      <p:pic>
        <p:nvPicPr>
          <p:cNvPr id="394243" name="Picture 8"/>
          <p:cNvPicPr>
            <a:picLocks noChangeAspect="1" noChangeArrowheads="1"/>
          </p:cNvPicPr>
          <p:nvPr/>
        </p:nvPicPr>
        <p:blipFill>
          <a:blip r:embed="rId3"/>
          <a:srcRect/>
          <a:stretch>
            <a:fillRect/>
          </a:stretch>
        </p:blipFill>
        <p:spPr bwMode="auto">
          <a:xfrm>
            <a:off x="0" y="0"/>
            <a:ext cx="9159875" cy="6858000"/>
          </a:xfrm>
          <a:prstGeom prst="rect">
            <a:avLst/>
          </a:prstGeom>
          <a:noFill/>
          <a:ln w="9525">
            <a:noFill/>
            <a:miter lim="800000"/>
            <a:headEnd/>
            <a:tailEnd/>
          </a:ln>
        </p:spPr>
      </p:pic>
      <p:sp>
        <p:nvSpPr>
          <p:cNvPr id="394244" name="Text Box 9"/>
          <p:cNvSpPr txBox="1">
            <a:spLocks noChangeArrowheads="1"/>
          </p:cNvSpPr>
          <p:nvPr/>
        </p:nvSpPr>
        <p:spPr bwMode="auto">
          <a:xfrm>
            <a:off x="304800" y="228600"/>
            <a:ext cx="2895600" cy="822325"/>
          </a:xfrm>
          <a:prstGeom prst="rect">
            <a:avLst/>
          </a:prstGeom>
          <a:noFill/>
          <a:ln w="9525">
            <a:noFill/>
            <a:miter lim="800000"/>
            <a:headEnd/>
            <a:tailEnd/>
          </a:ln>
        </p:spPr>
        <p:txBody>
          <a:bodyPr>
            <a:spAutoFit/>
          </a:bodyPr>
          <a:lstStyle/>
          <a:p>
            <a:pPr>
              <a:spcBef>
                <a:spcPct val="50000"/>
              </a:spcBef>
            </a:pPr>
            <a:r>
              <a:rPr lang="en-US" sz="2400"/>
              <a:t>What species can you recognize?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TVJAs_for_the_Birds_edited-"/>
          <p:cNvPicPr>
            <a:picLocks noChangeAspect="1" noChangeArrowheads="1"/>
          </p:cNvPicPr>
          <p:nvPr/>
        </p:nvPicPr>
        <p:blipFill>
          <a:blip r:embed="rId3"/>
          <a:srcRect/>
          <a:stretch>
            <a:fillRect/>
          </a:stretch>
        </p:blipFill>
        <p:spPr bwMode="auto">
          <a:xfrm>
            <a:off x="-11113" y="485775"/>
            <a:ext cx="9197976" cy="6157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Rectangle 2"/>
          <p:cNvSpPr>
            <a:spLocks noGrp="1" noChangeArrowheads="1"/>
          </p:cNvSpPr>
          <p:nvPr>
            <p:ph type="title"/>
          </p:nvPr>
        </p:nvSpPr>
        <p:spPr>
          <a:xfrm>
            <a:off x="304800" y="762000"/>
            <a:ext cx="5257800" cy="1676400"/>
          </a:xfrm>
        </p:spPr>
        <p:txBody>
          <a:bodyPr/>
          <a:lstStyle/>
          <a:p>
            <a:r>
              <a:rPr lang="en-US" sz="4000" smtClean="0">
                <a:ea typeface="ＭＳ Ｐゴシック" pitchFamily="34" charset="-128"/>
              </a:rPr>
              <a:t>3. Bird Interrogation </a:t>
            </a:r>
            <a:r>
              <a:rPr lang="en-US" sz="3600" i="1" smtClean="0">
                <a:ea typeface="ＭＳ Ｐゴシック" pitchFamily="34" charset="-128"/>
              </a:rPr>
              <a:t>Who’s My Focus Bird?</a:t>
            </a:r>
          </a:p>
        </p:txBody>
      </p:sp>
      <p:pic>
        <p:nvPicPr>
          <p:cNvPr id="17416" name="Picture 4" descr="Focus Card Front East"/>
          <p:cNvPicPr>
            <a:picLocks noChangeAspect="1" noChangeArrowheads="1"/>
          </p:cNvPicPr>
          <p:nvPr/>
        </p:nvPicPr>
        <p:blipFill>
          <a:blip r:embed="rId4"/>
          <a:srcRect/>
          <a:stretch>
            <a:fillRect/>
          </a:stretch>
        </p:blipFill>
        <p:spPr bwMode="auto">
          <a:xfrm>
            <a:off x="5854700" y="609600"/>
            <a:ext cx="3055938" cy="4724400"/>
          </a:xfrm>
          <a:prstGeom prst="rect">
            <a:avLst/>
          </a:prstGeom>
          <a:noFill/>
          <a:ln w="9525">
            <a:noFill/>
            <a:miter lim="800000"/>
            <a:headEnd/>
            <a:tailEnd/>
          </a:ln>
        </p:spPr>
      </p:pic>
      <p:graphicFrame>
        <p:nvGraphicFramePr>
          <p:cNvPr id="17414" name="Object 6"/>
          <p:cNvGraphicFramePr>
            <a:graphicFrameLocks noChangeAspect="1"/>
          </p:cNvGraphicFramePr>
          <p:nvPr/>
        </p:nvGraphicFramePr>
        <p:xfrm>
          <a:off x="914400" y="2743200"/>
          <a:ext cx="4495800" cy="3371850"/>
        </p:xfrm>
        <a:graphic>
          <a:graphicData uri="http://schemas.openxmlformats.org/presentationml/2006/ole">
            <p:oleObj spid="_x0000_s17414" name="Photo Editor Photo" r:id="rId5" imgW="4114286" imgH="3086531" progId="">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p:cNvSpPr>
          <p:nvPr>
            <p:ph type="title"/>
          </p:nvPr>
        </p:nvSpPr>
        <p:spPr>
          <a:xfrm>
            <a:off x="457200" y="615950"/>
            <a:ext cx="8229600" cy="1128713"/>
          </a:xfrm>
        </p:spPr>
        <p:txBody>
          <a:bodyPr>
            <a:spAutoFit/>
          </a:bodyPr>
          <a:lstStyle/>
          <a:p>
            <a:r>
              <a:rPr lang="en-US" sz="4000" smtClean="0">
                <a:ea typeface="ＭＳ Ｐゴシック" pitchFamily="34" charset="-128"/>
              </a:rPr>
              <a:t>3. Bird Interrogation </a:t>
            </a:r>
            <a:br>
              <a:rPr lang="en-US" sz="4000" smtClean="0">
                <a:ea typeface="ＭＳ Ｐゴシック" pitchFamily="34" charset="-128"/>
              </a:rPr>
            </a:br>
            <a:r>
              <a:rPr lang="en-US" sz="2800" i="1" smtClean="0">
                <a:ea typeface="ＭＳ Ｐゴシック" pitchFamily="34" charset="-128"/>
              </a:rPr>
              <a:t>What to Look For</a:t>
            </a:r>
          </a:p>
        </p:txBody>
      </p:sp>
      <p:sp>
        <p:nvSpPr>
          <p:cNvPr id="399362" name="Rectangle 3"/>
          <p:cNvSpPr>
            <a:spLocks noGrp="1"/>
          </p:cNvSpPr>
          <p:nvPr>
            <p:ph type="body" sz="half" idx="1"/>
          </p:nvPr>
        </p:nvSpPr>
        <p:spPr>
          <a:xfrm>
            <a:off x="3505200" y="1744663"/>
            <a:ext cx="2362200" cy="3894137"/>
          </a:xfrm>
        </p:spPr>
        <p:txBody>
          <a:bodyPr>
            <a:spAutoFit/>
          </a:bodyPr>
          <a:lstStyle/>
          <a:p>
            <a:pPr>
              <a:lnSpc>
                <a:spcPct val="80000"/>
              </a:lnSpc>
              <a:buFont typeface="Arial" charset="0"/>
              <a:buNone/>
            </a:pPr>
            <a:r>
              <a:rPr lang="en-US" smtClean="0">
                <a:latin typeface="Times New Roman" pitchFamily="18" charset="0"/>
                <a:ea typeface="ＭＳ Ｐゴシック" pitchFamily="34" charset="-128"/>
                <a:cs typeface="Times New Roman" pitchFamily="18" charset="0"/>
              </a:rPr>
              <a:t>Size	</a:t>
            </a:r>
          </a:p>
          <a:p>
            <a:pPr>
              <a:lnSpc>
                <a:spcPct val="80000"/>
              </a:lnSpc>
              <a:buFont typeface="Arial" charset="0"/>
              <a:buNone/>
            </a:pPr>
            <a:r>
              <a:rPr lang="en-US" smtClean="0">
                <a:latin typeface="Times New Roman" pitchFamily="18" charset="0"/>
                <a:ea typeface="ＭＳ Ｐゴシック" pitchFamily="34" charset="-128"/>
                <a:cs typeface="Times New Roman" pitchFamily="18" charset="0"/>
              </a:rPr>
              <a:t>Posture</a:t>
            </a:r>
          </a:p>
          <a:p>
            <a:pPr>
              <a:lnSpc>
                <a:spcPct val="80000"/>
              </a:lnSpc>
              <a:buFont typeface="Arial" charset="0"/>
              <a:buNone/>
            </a:pPr>
            <a:r>
              <a:rPr lang="en-US" smtClean="0">
                <a:latin typeface="Times New Roman" pitchFamily="18" charset="0"/>
                <a:ea typeface="ＭＳ Ｐゴシック" pitchFamily="34" charset="-128"/>
                <a:cs typeface="Times New Roman" pitchFamily="18" charset="0"/>
              </a:rPr>
              <a:t>Shape</a:t>
            </a:r>
          </a:p>
          <a:p>
            <a:pPr>
              <a:lnSpc>
                <a:spcPct val="80000"/>
              </a:lnSpc>
              <a:buFont typeface="Arial" charset="0"/>
              <a:buNone/>
            </a:pPr>
            <a:r>
              <a:rPr lang="en-US" smtClean="0">
                <a:latin typeface="Times New Roman" pitchFamily="18" charset="0"/>
                <a:ea typeface="ＭＳ Ｐゴシック" pitchFamily="34" charset="-128"/>
                <a:cs typeface="Times New Roman" pitchFamily="18" charset="0"/>
              </a:rPr>
              <a:t>Color</a:t>
            </a:r>
          </a:p>
          <a:p>
            <a:pPr>
              <a:lnSpc>
                <a:spcPct val="80000"/>
              </a:lnSpc>
              <a:buFont typeface="Arial" charset="0"/>
              <a:buNone/>
            </a:pPr>
            <a:r>
              <a:rPr lang="en-US" smtClean="0">
                <a:latin typeface="Times New Roman" pitchFamily="18" charset="0"/>
                <a:ea typeface="ＭＳ Ｐゴシック" pitchFamily="34" charset="-128"/>
                <a:cs typeface="Times New Roman" pitchFamily="18" charset="0"/>
              </a:rPr>
              <a:t>Field Marks</a:t>
            </a:r>
          </a:p>
          <a:p>
            <a:pPr>
              <a:lnSpc>
                <a:spcPct val="80000"/>
              </a:lnSpc>
              <a:buFont typeface="Arial" charset="0"/>
              <a:buNone/>
            </a:pPr>
            <a:r>
              <a:rPr lang="en-US" smtClean="0">
                <a:latin typeface="Times New Roman" pitchFamily="18" charset="0"/>
                <a:ea typeface="ＭＳ Ｐゴシック" pitchFamily="34" charset="-128"/>
                <a:cs typeface="Times New Roman" pitchFamily="18" charset="0"/>
              </a:rPr>
              <a:t>Location</a:t>
            </a:r>
          </a:p>
          <a:p>
            <a:pPr>
              <a:lnSpc>
                <a:spcPct val="80000"/>
              </a:lnSpc>
              <a:buFont typeface="Arial" charset="0"/>
              <a:buNone/>
            </a:pPr>
            <a:r>
              <a:rPr lang="en-US" smtClean="0">
                <a:latin typeface="Times New Roman" pitchFamily="18" charset="0"/>
                <a:ea typeface="ＭＳ Ｐゴシック" pitchFamily="34" charset="-128"/>
                <a:cs typeface="Times New Roman" pitchFamily="18" charset="0"/>
              </a:rPr>
              <a:t>Habitat</a:t>
            </a:r>
          </a:p>
          <a:p>
            <a:pPr>
              <a:lnSpc>
                <a:spcPct val="80000"/>
              </a:lnSpc>
              <a:buFont typeface="Arial" charset="0"/>
              <a:buNone/>
            </a:pPr>
            <a:r>
              <a:rPr lang="en-US" smtClean="0">
                <a:latin typeface="Times New Roman" pitchFamily="18" charset="0"/>
                <a:ea typeface="ＭＳ Ｐゴシック" pitchFamily="34" charset="-128"/>
                <a:cs typeface="Times New Roman" pitchFamily="18" charset="0"/>
              </a:rPr>
              <a:t>Sounds</a:t>
            </a:r>
            <a:endParaRPr lang="en-US" sz="2400" smtClean="0">
              <a:latin typeface="Times New Roman" pitchFamily="18" charset="0"/>
              <a:ea typeface="ＭＳ Ｐゴシック" pitchFamily="34" charset="-128"/>
              <a:cs typeface="Times New Roman" pitchFamily="18" charset="0"/>
            </a:endParaRPr>
          </a:p>
        </p:txBody>
      </p:sp>
      <p:pic>
        <p:nvPicPr>
          <p:cNvPr id="399363" name="Picture 4" descr="Untitled-1"/>
          <p:cNvPicPr>
            <a:picLocks noChangeAspect="1" noChangeArrowheads="1"/>
          </p:cNvPicPr>
          <p:nvPr/>
        </p:nvPicPr>
        <p:blipFill>
          <a:blip r:embed="rId3"/>
          <a:srcRect/>
          <a:stretch>
            <a:fillRect/>
          </a:stretch>
        </p:blipFill>
        <p:spPr bwMode="auto">
          <a:xfrm>
            <a:off x="381000" y="1744663"/>
            <a:ext cx="2857500" cy="4419600"/>
          </a:xfrm>
          <a:prstGeom prst="rect">
            <a:avLst/>
          </a:prstGeom>
          <a:noFill/>
          <a:ln w="9525">
            <a:noFill/>
            <a:miter lim="800000"/>
            <a:headEnd/>
            <a:tailEnd/>
          </a:ln>
        </p:spPr>
      </p:pic>
      <p:pic>
        <p:nvPicPr>
          <p:cNvPr id="399364" name="Picture 5" descr="Untitled-1"/>
          <p:cNvPicPr>
            <a:picLocks noChangeAspect="1" noChangeArrowheads="1"/>
          </p:cNvPicPr>
          <p:nvPr/>
        </p:nvPicPr>
        <p:blipFill>
          <a:blip r:embed="rId4"/>
          <a:srcRect/>
          <a:stretch>
            <a:fillRect/>
          </a:stretch>
        </p:blipFill>
        <p:spPr bwMode="auto">
          <a:xfrm>
            <a:off x="6019800" y="1744663"/>
            <a:ext cx="2857500"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a:xfrm>
            <a:off x="457200" y="457200"/>
            <a:ext cx="8229600" cy="1143000"/>
          </a:xfrm>
        </p:spPr>
        <p:txBody>
          <a:bodyPr/>
          <a:lstStyle/>
          <a:p>
            <a:r>
              <a:rPr lang="en-US" smtClean="0">
                <a:ea typeface="ＭＳ Ｐゴシック" pitchFamily="34" charset="-128"/>
              </a:rPr>
              <a:t>3. Bird Interrogation</a:t>
            </a:r>
          </a:p>
        </p:txBody>
      </p:sp>
      <p:sp>
        <p:nvSpPr>
          <p:cNvPr id="401410" name="Content Placeholder 2"/>
          <p:cNvSpPr>
            <a:spLocks noGrp="1"/>
          </p:cNvSpPr>
          <p:nvPr>
            <p:ph idx="1"/>
          </p:nvPr>
        </p:nvSpPr>
        <p:spPr/>
        <p:txBody>
          <a:bodyPr/>
          <a:lstStyle/>
          <a:p>
            <a:r>
              <a:rPr lang="en-US" smtClean="0">
                <a:latin typeface="Arial" charset="0"/>
                <a:ea typeface="ＭＳ Ｐゴシック" pitchFamily="34" charset="-128"/>
                <a:cs typeface="Times New Roman" pitchFamily="18" charset="0"/>
              </a:rPr>
              <a:t>“Field Marks”</a:t>
            </a:r>
          </a:p>
        </p:txBody>
      </p:sp>
      <p:pic>
        <p:nvPicPr>
          <p:cNvPr id="401411" name="Picture 3" descr="C:\Users\jms327\AppData\Local\Microsoft\Windows\Temporary Internet Files\Content.IE5\8OHYXR1F\MP900438589[1].jpg"/>
          <p:cNvPicPr>
            <a:picLocks noChangeAspect="1" noChangeArrowheads="1"/>
          </p:cNvPicPr>
          <p:nvPr/>
        </p:nvPicPr>
        <p:blipFill>
          <a:blip r:embed="rId3"/>
          <a:srcRect/>
          <a:stretch>
            <a:fillRect/>
          </a:stretch>
        </p:blipFill>
        <p:spPr bwMode="auto">
          <a:xfrm>
            <a:off x="5619750" y="4191000"/>
            <a:ext cx="3448050" cy="2295525"/>
          </a:xfrm>
          <a:prstGeom prst="rect">
            <a:avLst/>
          </a:prstGeom>
          <a:noFill/>
          <a:ln w="9525">
            <a:noFill/>
            <a:miter lim="800000"/>
            <a:headEnd/>
            <a:tailEnd/>
          </a:ln>
        </p:spPr>
      </p:pic>
      <p:pic>
        <p:nvPicPr>
          <p:cNvPr id="401412" name="Picture 2"/>
          <p:cNvPicPr>
            <a:picLocks noChangeAspect="1" noChangeArrowheads="1"/>
          </p:cNvPicPr>
          <p:nvPr/>
        </p:nvPicPr>
        <p:blipFill>
          <a:blip r:embed="rId4"/>
          <a:srcRect/>
          <a:stretch>
            <a:fillRect/>
          </a:stretch>
        </p:blipFill>
        <p:spPr bwMode="auto">
          <a:xfrm>
            <a:off x="0" y="2133600"/>
            <a:ext cx="5414963" cy="4503738"/>
          </a:xfrm>
          <a:prstGeom prst="rect">
            <a:avLst/>
          </a:prstGeom>
          <a:noFill/>
          <a:ln w="9525">
            <a:noFill/>
            <a:miter lim="800000"/>
            <a:headEnd/>
            <a:tailEnd/>
          </a:ln>
        </p:spPr>
      </p:pic>
      <p:pic>
        <p:nvPicPr>
          <p:cNvPr id="401413" name="Picture 3"/>
          <p:cNvPicPr>
            <a:picLocks noChangeAspect="1"/>
          </p:cNvPicPr>
          <p:nvPr/>
        </p:nvPicPr>
        <p:blipFill>
          <a:blip r:embed="rId5"/>
          <a:srcRect l="-1070" t="5019" r="7610" b="6845"/>
          <a:stretch>
            <a:fillRect/>
          </a:stretch>
        </p:blipFill>
        <p:spPr bwMode="auto">
          <a:xfrm>
            <a:off x="5562600" y="1600200"/>
            <a:ext cx="3448050" cy="245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4"/>
          <p:cNvSpPr>
            <a:spLocks noGrp="1"/>
          </p:cNvSpPr>
          <p:nvPr>
            <p:ph type="title" idx="4294967295"/>
          </p:nvPr>
        </p:nvSpPr>
        <p:spPr/>
        <p:txBody>
          <a:bodyPr/>
          <a:lstStyle/>
          <a:p>
            <a:r>
              <a:rPr lang="en-US" smtClean="0">
                <a:ea typeface="ＭＳ Ｐゴシック" pitchFamily="34" charset="-128"/>
              </a:rPr>
              <a:t>Inside Birding Videos</a:t>
            </a:r>
          </a:p>
        </p:txBody>
      </p:sp>
      <p:pic>
        <p:nvPicPr>
          <p:cNvPr id="403458" name="Picture 6" descr="InsideBirding"/>
          <p:cNvPicPr>
            <a:picLocks noChangeAspect="1" noChangeArrowheads="1"/>
          </p:cNvPicPr>
          <p:nvPr>
            <p:ph idx="4294967295"/>
          </p:nvPr>
        </p:nvPicPr>
        <p:blipFill>
          <a:blip r:embed="rId3"/>
          <a:srcRect/>
          <a:stretch>
            <a:fillRect/>
          </a:stretch>
        </p:blipFill>
        <p:spPr>
          <a:xfrm>
            <a:off x="998538" y="1233488"/>
            <a:ext cx="7178675" cy="5629275"/>
          </a:xfr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p:cNvSpPr>
          <p:nvPr>
            <p:ph type="title" idx="4294967295"/>
          </p:nvPr>
        </p:nvSpPr>
        <p:spPr/>
        <p:txBody>
          <a:bodyPr/>
          <a:lstStyle/>
          <a:p>
            <a:r>
              <a:rPr lang="en-US" smtClean="0">
                <a:ea typeface="ＭＳ Ｐゴシック" pitchFamily="34" charset="-128"/>
              </a:rPr>
              <a:t>Inside Birding Videos</a:t>
            </a:r>
          </a:p>
        </p:txBody>
      </p:sp>
      <p:pic>
        <p:nvPicPr>
          <p:cNvPr id="405506" name="Picture 5" descr="InsideBirding2"/>
          <p:cNvPicPr>
            <a:picLocks noChangeAspect="1" noChangeArrowheads="1"/>
          </p:cNvPicPr>
          <p:nvPr>
            <p:ph idx="4294967295"/>
          </p:nvPr>
        </p:nvPicPr>
        <p:blipFill>
          <a:blip r:embed="rId3"/>
          <a:srcRect/>
          <a:stretch>
            <a:fillRect/>
          </a:stretch>
        </p:blipFill>
        <p:spPr>
          <a:xfrm>
            <a:off x="2035175" y="1277938"/>
            <a:ext cx="7108825" cy="5586412"/>
          </a:xfrm>
        </p:spPr>
      </p:pic>
      <p:sp>
        <p:nvSpPr>
          <p:cNvPr id="405507" name="Text Box 6"/>
          <p:cNvSpPr txBox="1">
            <a:spLocks noChangeArrowheads="1"/>
          </p:cNvSpPr>
          <p:nvPr/>
        </p:nvSpPr>
        <p:spPr bwMode="auto">
          <a:xfrm>
            <a:off x="0" y="3810000"/>
            <a:ext cx="3124200" cy="2549525"/>
          </a:xfrm>
          <a:prstGeom prst="rect">
            <a:avLst/>
          </a:prstGeom>
          <a:solidFill>
            <a:srgbClr val="000000">
              <a:alpha val="79999"/>
            </a:srgbClr>
          </a:solidFill>
          <a:ln w="9525">
            <a:noFill/>
            <a:miter lim="800000"/>
            <a:headEnd/>
            <a:tailEnd/>
          </a:ln>
        </p:spPr>
        <p:txBody>
          <a:bodyPr>
            <a:spAutoFit/>
          </a:bodyPr>
          <a:lstStyle/>
          <a:p>
            <a:pPr defTabSz="914400">
              <a:spcBef>
                <a:spcPct val="50000"/>
              </a:spcBef>
            </a:pPr>
            <a:r>
              <a:rPr lang="en-US" b="1">
                <a:solidFill>
                  <a:schemeClr val="bg1"/>
                </a:solidFill>
              </a:rPr>
              <a:t>Keys to Bird Identification:</a:t>
            </a:r>
          </a:p>
          <a:p>
            <a:pPr defTabSz="914400">
              <a:spcBef>
                <a:spcPct val="50000"/>
              </a:spcBef>
            </a:pPr>
            <a:r>
              <a:rPr lang="en-US" sz="1400" i="1">
                <a:solidFill>
                  <a:schemeClr val="bg1"/>
                </a:solidFill>
              </a:rPr>
              <a:t>(The 4 Online Episodes are included on the DVD!)</a:t>
            </a:r>
          </a:p>
          <a:p>
            <a:pPr lvl="1" defTabSz="914400">
              <a:spcBef>
                <a:spcPct val="50000"/>
              </a:spcBef>
              <a:buFontTx/>
              <a:buChar char="•"/>
            </a:pPr>
            <a:r>
              <a:rPr lang="en-US">
                <a:solidFill>
                  <a:schemeClr val="bg1"/>
                </a:solidFill>
              </a:rPr>
              <a:t>Size &amp; Shape</a:t>
            </a:r>
          </a:p>
          <a:p>
            <a:pPr lvl="1" defTabSz="914400">
              <a:spcBef>
                <a:spcPct val="50000"/>
              </a:spcBef>
              <a:buFontTx/>
              <a:buChar char="•"/>
            </a:pPr>
            <a:r>
              <a:rPr lang="en-US">
                <a:solidFill>
                  <a:schemeClr val="bg1"/>
                </a:solidFill>
              </a:rPr>
              <a:t>Color Pattern</a:t>
            </a:r>
          </a:p>
          <a:p>
            <a:pPr lvl="1" defTabSz="914400">
              <a:spcBef>
                <a:spcPct val="50000"/>
              </a:spcBef>
              <a:buFontTx/>
              <a:buChar char="•"/>
            </a:pPr>
            <a:r>
              <a:rPr lang="en-US">
                <a:solidFill>
                  <a:schemeClr val="bg1"/>
                </a:solidFill>
              </a:rPr>
              <a:t>Behavior</a:t>
            </a:r>
          </a:p>
          <a:p>
            <a:pPr lvl="1" defTabSz="914400">
              <a:spcBef>
                <a:spcPct val="50000"/>
              </a:spcBef>
              <a:buFontTx/>
              <a:buChar char="•"/>
            </a:pPr>
            <a:r>
              <a:rPr lang="en-US">
                <a:solidFill>
                  <a:schemeClr val="bg1"/>
                </a:solidFill>
              </a:rPr>
              <a:t>Habitat</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p:cNvSpPr>
          <p:nvPr>
            <p:ph type="title" idx="4294967295"/>
          </p:nvPr>
        </p:nvSpPr>
        <p:spPr>
          <a:xfrm>
            <a:off x="457200" y="685800"/>
            <a:ext cx="8229600" cy="1143000"/>
          </a:xfrm>
        </p:spPr>
        <p:txBody>
          <a:bodyPr/>
          <a:lstStyle/>
          <a:p>
            <a:r>
              <a:rPr lang="en-US" sz="4000" smtClean="0">
                <a:ea typeface="ＭＳ Ｐゴシック" pitchFamily="34" charset="-128"/>
              </a:rPr>
              <a:t>Inside Birding Videos</a:t>
            </a:r>
            <a:br>
              <a:rPr lang="en-US" sz="4000" smtClean="0">
                <a:ea typeface="ＭＳ Ｐゴシック" pitchFamily="34" charset="-128"/>
              </a:rPr>
            </a:br>
            <a:r>
              <a:rPr lang="en-US" sz="4000" smtClean="0">
                <a:ea typeface="ＭＳ Ｐゴシック" pitchFamily="34" charset="-128"/>
              </a:rPr>
              <a:t>Size &amp; Shape</a:t>
            </a:r>
          </a:p>
        </p:txBody>
      </p:sp>
      <p:pic>
        <p:nvPicPr>
          <p:cNvPr id="354310" name="InsideBirding-SizeAndShape.wmv">
            <a:hlinkClick r:id="" action="ppaction://media"/>
          </p:cNvPr>
          <p:cNvPicPr>
            <a:picLocks noGrp="1" noRot="1" noChangeAspect="1" noChangeArrowheads="1"/>
          </p:cNvPicPr>
          <p:nvPr>
            <p:ph idx="4294967295"/>
            <a:videoFile r:link="rId1"/>
          </p:nvPr>
        </p:nvPicPr>
        <p:blipFill>
          <a:blip r:embed="rId4"/>
          <a:srcRect/>
          <a:stretch>
            <a:fillRect/>
          </a:stretch>
        </p:blipFill>
        <p:spPr>
          <a:xfrm>
            <a:off x="1143000" y="1957388"/>
            <a:ext cx="6858000" cy="3810000"/>
          </a:xfrm>
        </p:spPr>
      </p:pic>
      <p:sp>
        <p:nvSpPr>
          <p:cNvPr id="407555" name="Text Box 4"/>
          <p:cNvSpPr txBox="1">
            <a:spLocks noChangeArrowheads="1"/>
          </p:cNvSpPr>
          <p:nvPr/>
        </p:nvSpPr>
        <p:spPr bwMode="auto">
          <a:xfrm>
            <a:off x="1143000" y="5988050"/>
            <a:ext cx="6858000" cy="549275"/>
          </a:xfrm>
          <a:prstGeom prst="rect">
            <a:avLst/>
          </a:prstGeom>
          <a:noFill/>
          <a:ln w="9525">
            <a:noFill/>
            <a:miter lim="800000"/>
            <a:headEnd/>
            <a:tailEnd/>
          </a:ln>
        </p:spPr>
        <p:txBody>
          <a:bodyPr>
            <a:spAutoFit/>
          </a:bodyPr>
          <a:lstStyle/>
          <a:p>
            <a:pPr defTabSz="914400">
              <a:spcBef>
                <a:spcPct val="50000"/>
              </a:spcBef>
            </a:pPr>
            <a:r>
              <a:rPr lang="en-US" sz="1200"/>
              <a:t>This video available at </a:t>
            </a:r>
            <a:r>
              <a:rPr lang="en-US" sz="1200">
                <a:hlinkClick r:id="rId5"/>
              </a:rPr>
              <a:t>http://www.allaboutbirds.org/page.aspx?pid=1266</a:t>
            </a:r>
            <a:r>
              <a:rPr lang="en-US" sz="1200"/>
              <a:t>  or </a:t>
            </a:r>
          </a:p>
          <a:p>
            <a:pPr defTabSz="914400">
              <a:spcBef>
                <a:spcPct val="50000"/>
              </a:spcBef>
            </a:pPr>
            <a:r>
              <a:rPr lang="en-US" sz="1200">
                <a:hlinkClick r:id="rId6"/>
              </a:rPr>
              <a:t>http://www.youtube.com/watch?v=ridajl8uic0</a:t>
            </a:r>
            <a:endParaRPr lang="en-US" sz="120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543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54310"/>
                                        </p:tgtEl>
                                      </p:cBhvr>
                                    </p:cmd>
                                  </p:childTnLst>
                                </p:cTn>
                              </p:par>
                            </p:childTnLst>
                          </p:cTn>
                        </p:par>
                      </p:childTnLst>
                    </p:cTn>
                  </p:par>
                </p:childTnLst>
              </p:cTn>
              <p:nextCondLst>
                <p:cond evt="onClick" delay="0">
                  <p:tgtEl>
                    <p:spTgt spid="354310"/>
                  </p:tgtEl>
                </p:cond>
              </p:nextCondLst>
            </p:seq>
            <p:video>
              <p:cMediaNode>
                <p:cTn id="7" fill="hold" display="0">
                  <p:stCondLst>
                    <p:cond delay="indefinite"/>
                  </p:stCondLst>
                  <p:endCondLst>
                    <p:cond evt="onNext" delay="0">
                      <p:tgtEl>
                        <p:sldTgt/>
                      </p:tgtEl>
                    </p:cond>
                    <p:cond evt="onPrev" delay="0">
                      <p:tgtEl>
                        <p:sldTgt/>
                      </p:tgtEl>
                    </p:cond>
                  </p:endCondLst>
                </p:cTn>
                <p:tgtEl>
                  <p:spTgt spid="354310"/>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6"/>
          <p:cNvSpPr>
            <a:spLocks noGrp="1"/>
          </p:cNvSpPr>
          <p:nvPr>
            <p:ph type="title" idx="4294967295"/>
          </p:nvPr>
        </p:nvSpPr>
        <p:spPr/>
        <p:txBody>
          <a:bodyPr/>
          <a:lstStyle/>
          <a:p>
            <a:r>
              <a:rPr lang="en-US" smtClean="0">
                <a:ea typeface="ＭＳ Ｐゴシック" pitchFamily="34" charset="-128"/>
              </a:rPr>
              <a:t>4. Become a Bird ID Expert</a:t>
            </a:r>
          </a:p>
        </p:txBody>
      </p:sp>
      <p:pic>
        <p:nvPicPr>
          <p:cNvPr id="409602" name="Picture 5" descr="MWB-Journal_IDpage"/>
          <p:cNvPicPr>
            <a:picLocks noChangeAspect="1" noChangeArrowheads="1"/>
          </p:cNvPicPr>
          <p:nvPr>
            <p:ph idx="4294967295"/>
          </p:nvPr>
        </p:nvPicPr>
        <p:blipFill>
          <a:blip r:embed="rId3"/>
          <a:srcRect/>
          <a:stretch>
            <a:fillRect/>
          </a:stretch>
        </p:blipFill>
        <p:spPr>
          <a:xfrm>
            <a:off x="3581400" y="1219200"/>
            <a:ext cx="4357688" cy="5638800"/>
          </a:xfrm>
        </p:spPr>
      </p:pic>
      <p:pic>
        <p:nvPicPr>
          <p:cNvPr id="409603" name="Picture 7" descr="Untitled-1"/>
          <p:cNvPicPr>
            <a:picLocks noChangeAspect="1" noChangeArrowheads="1"/>
          </p:cNvPicPr>
          <p:nvPr/>
        </p:nvPicPr>
        <p:blipFill>
          <a:blip r:embed="rId4"/>
          <a:srcRect/>
          <a:stretch>
            <a:fillRect/>
          </a:stretch>
        </p:blipFill>
        <p:spPr bwMode="auto">
          <a:xfrm>
            <a:off x="457200" y="1600200"/>
            <a:ext cx="2857500" cy="4419600"/>
          </a:xfrm>
          <a:prstGeom prst="rect">
            <a:avLst/>
          </a:prstGeom>
          <a:noFill/>
          <a:ln w="9525">
            <a:noFill/>
            <a:miter lim="800000"/>
            <a:headEnd/>
            <a:tailEnd/>
          </a:ln>
        </p:spPr>
      </p:pic>
      <p:sp>
        <p:nvSpPr>
          <p:cNvPr id="409604" name="AutoShape 8"/>
          <p:cNvSpPr>
            <a:spLocks noChangeArrowheads="1"/>
          </p:cNvSpPr>
          <p:nvPr/>
        </p:nvSpPr>
        <p:spPr bwMode="auto">
          <a:xfrm>
            <a:off x="7026275" y="4648200"/>
            <a:ext cx="1905000" cy="1447800"/>
          </a:xfrm>
          <a:prstGeom prst="wedgeRectCallout">
            <a:avLst>
              <a:gd name="adj1" fmla="val -48583"/>
              <a:gd name="adj2" fmla="val 65792"/>
            </a:avLst>
          </a:prstGeom>
          <a:solidFill>
            <a:schemeClr val="tx2"/>
          </a:solidFill>
          <a:ln w="9525">
            <a:solidFill>
              <a:schemeClr val="tx1"/>
            </a:solidFill>
            <a:miter lim="800000"/>
            <a:headEnd/>
            <a:tailEnd/>
          </a:ln>
        </p:spPr>
        <p:txBody>
          <a:bodyPr/>
          <a:lstStyle/>
          <a:p>
            <a:pPr algn="ctr"/>
            <a:r>
              <a:rPr lang="en-US">
                <a:solidFill>
                  <a:schemeClr val="bg1"/>
                </a:solidFill>
              </a:rPr>
              <a:t>A page from the  Most Wanted Birds Investigator’s Journal</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381000"/>
            <a:ext cx="8229600" cy="715963"/>
          </a:xfrm>
        </p:spPr>
        <p:txBody>
          <a:bodyPr>
            <a:normAutofit fontScale="90000"/>
          </a:bodyPr>
          <a:lstStyle/>
          <a:p>
            <a:pPr>
              <a:defRPr/>
            </a:pPr>
            <a:endParaRPr lang="en-US" smtClean="0"/>
          </a:p>
        </p:txBody>
      </p:sp>
      <p:sp>
        <p:nvSpPr>
          <p:cNvPr id="411650" name="Content Placeholder 2"/>
          <p:cNvSpPr>
            <a:spLocks noGrp="1"/>
          </p:cNvSpPr>
          <p:nvPr>
            <p:ph sz="quarter" idx="10"/>
          </p:nvPr>
        </p:nvSpPr>
        <p:spPr/>
        <p:txBody>
          <a:bodyPr/>
          <a:lstStyle/>
          <a:p>
            <a:endParaRPr lang="en-US" smtClean="0">
              <a:latin typeface="Times New Roman" pitchFamily="18" charset="0"/>
              <a:ea typeface="ＭＳ Ｐゴシック" pitchFamily="34" charset="-128"/>
              <a:cs typeface="Times New Roman" pitchFamily="18" charset="0"/>
            </a:endParaRPr>
          </a:p>
        </p:txBody>
      </p:sp>
      <p:pic>
        <p:nvPicPr>
          <p:cNvPr id="411651" name="Picture 2"/>
          <p:cNvPicPr>
            <a:picLocks noChangeAspect="1" noChangeArrowheads="1"/>
          </p:cNvPicPr>
          <p:nvPr/>
        </p:nvPicPr>
        <p:blipFill>
          <a:blip r:embed="rId3"/>
          <a:srcRect t="16667" r="21268" b="6480"/>
          <a:stretch>
            <a:fillRect/>
          </a:stretch>
        </p:blipFill>
        <p:spPr bwMode="auto">
          <a:xfrm>
            <a:off x="0" y="0"/>
            <a:ext cx="9372600" cy="6861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3" descr="E:\BIRDS\+07-08\Indiv Research Projects\tri-fold boards\David w board.jpg"/>
          <p:cNvPicPr>
            <a:picLocks noGrp="1" noChangeAspect="1" noChangeArrowheads="1"/>
          </p:cNvPicPr>
          <p:nvPr>
            <p:ph idx="1"/>
          </p:nvPr>
        </p:nvPicPr>
        <p:blipFill>
          <a:blip r:embed="rId3"/>
          <a:srcRect/>
          <a:stretch>
            <a:fillRect/>
          </a:stretch>
        </p:blipFill>
        <p:spPr>
          <a:xfrm>
            <a:off x="0" y="3586163"/>
            <a:ext cx="3429000" cy="3271837"/>
          </a:xfrm>
        </p:spPr>
      </p:pic>
      <p:pic>
        <p:nvPicPr>
          <p:cNvPr id="413698" name="Picture 4" descr="E:\BIRDS\+07-08\Indiv Research Projects\tri-fold boards\Kelly.jpg"/>
          <p:cNvPicPr>
            <a:picLocks noChangeAspect="1" noChangeArrowheads="1"/>
          </p:cNvPicPr>
          <p:nvPr/>
        </p:nvPicPr>
        <p:blipFill>
          <a:blip r:embed="rId4"/>
          <a:srcRect/>
          <a:stretch>
            <a:fillRect/>
          </a:stretch>
        </p:blipFill>
        <p:spPr bwMode="auto">
          <a:xfrm>
            <a:off x="5545138" y="3505200"/>
            <a:ext cx="3598862" cy="3352800"/>
          </a:xfrm>
          <a:prstGeom prst="rect">
            <a:avLst/>
          </a:prstGeom>
          <a:noFill/>
          <a:ln w="9525">
            <a:noFill/>
            <a:miter lim="800000"/>
            <a:headEnd/>
            <a:tailEnd/>
          </a:ln>
        </p:spPr>
      </p:pic>
      <p:pic>
        <p:nvPicPr>
          <p:cNvPr id="413699" name="Picture 5" descr="E:\BIRDS\+07-08\Indiv Research Projects\Presentationa\NM1.jpg"/>
          <p:cNvPicPr>
            <a:picLocks noChangeAspect="1" noChangeArrowheads="1"/>
          </p:cNvPicPr>
          <p:nvPr/>
        </p:nvPicPr>
        <p:blipFill>
          <a:blip r:embed="rId5"/>
          <a:srcRect/>
          <a:stretch>
            <a:fillRect/>
          </a:stretch>
        </p:blipFill>
        <p:spPr bwMode="auto">
          <a:xfrm>
            <a:off x="3124200" y="228600"/>
            <a:ext cx="3089275"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Title 1"/>
          <p:cNvSpPr>
            <a:spLocks noGrp="1"/>
          </p:cNvSpPr>
          <p:nvPr>
            <p:ph type="title" idx="4294967295"/>
          </p:nvPr>
        </p:nvSpPr>
        <p:spPr>
          <a:xfrm>
            <a:off x="6324600" y="762000"/>
            <a:ext cx="2667000" cy="4114800"/>
          </a:xfrm>
        </p:spPr>
        <p:txBody>
          <a:bodyPr/>
          <a:lstStyle/>
          <a:p>
            <a:r>
              <a:rPr lang="en-US" smtClean="0">
                <a:ea typeface="ＭＳ Ｐゴシック" pitchFamily="34" charset="-128"/>
              </a:rPr>
              <a:t>5. Solve the Case with </a:t>
            </a:r>
            <a:br>
              <a:rPr lang="en-US" smtClean="0">
                <a:ea typeface="ＭＳ Ｐゴシック" pitchFamily="34" charset="-128"/>
              </a:rPr>
            </a:br>
            <a:r>
              <a:rPr lang="en-US" smtClean="0">
                <a:ea typeface="ＭＳ Ｐゴシック" pitchFamily="34" charset="-128"/>
              </a:rPr>
              <a:t>Field Guides</a:t>
            </a:r>
          </a:p>
        </p:txBody>
      </p:sp>
      <p:pic>
        <p:nvPicPr>
          <p:cNvPr id="415746" name="Picture 2"/>
          <p:cNvPicPr>
            <a:picLocks noChangeAspect="1" noChangeArrowheads="1"/>
          </p:cNvPicPr>
          <p:nvPr/>
        </p:nvPicPr>
        <p:blipFill>
          <a:blip r:embed="rId3"/>
          <a:srcRect/>
          <a:stretch>
            <a:fillRect/>
          </a:stretch>
        </p:blipFill>
        <p:spPr bwMode="auto">
          <a:xfrm>
            <a:off x="7540625" y="5257800"/>
            <a:ext cx="1450975" cy="1169988"/>
          </a:xfrm>
          <a:prstGeom prst="rect">
            <a:avLst/>
          </a:prstGeom>
          <a:noFill/>
          <a:ln w="9525">
            <a:noFill/>
            <a:miter lim="800000"/>
            <a:headEnd/>
            <a:tailEnd/>
          </a:ln>
        </p:spPr>
      </p:pic>
      <p:pic>
        <p:nvPicPr>
          <p:cNvPr id="415747" name="Picture 5" descr="DSC07389_edited-1"/>
          <p:cNvPicPr>
            <a:picLocks noChangeAspect="1" noChangeArrowheads="1"/>
          </p:cNvPicPr>
          <p:nvPr/>
        </p:nvPicPr>
        <p:blipFill>
          <a:blip r:embed="rId4"/>
          <a:srcRect/>
          <a:stretch>
            <a:fillRect/>
          </a:stretch>
        </p:blipFill>
        <p:spPr bwMode="auto">
          <a:xfrm>
            <a:off x="0" y="495300"/>
            <a:ext cx="6324600" cy="613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birdblind11 22003"/>
          <p:cNvPicPr>
            <a:picLocks noChangeAspect="1" noChangeArrowheads="1"/>
          </p:cNvPicPr>
          <p:nvPr>
            <p:ph/>
          </p:nvPr>
        </p:nvPicPr>
        <p:blipFill>
          <a:blip r:embed="rId3"/>
          <a:srcRect/>
          <a:stretch>
            <a:fillRect/>
          </a:stretch>
        </p:blipFill>
        <p:spPr>
          <a:xfrm>
            <a:off x="0" y="485775"/>
            <a:ext cx="9144000" cy="6372225"/>
          </a:xfrm>
        </p:spPr>
      </p:pic>
      <p:sp>
        <p:nvSpPr>
          <p:cNvPr id="91138" name="Text Box 3"/>
          <p:cNvSpPr txBox="1">
            <a:spLocks noChangeArrowheads="1"/>
          </p:cNvSpPr>
          <p:nvPr/>
        </p:nvSpPr>
        <p:spPr bwMode="auto">
          <a:xfrm>
            <a:off x="304800" y="5287963"/>
            <a:ext cx="7924800" cy="1281112"/>
          </a:xfrm>
          <a:prstGeom prst="rect">
            <a:avLst/>
          </a:prstGeom>
          <a:solidFill>
            <a:schemeClr val="bg1">
              <a:alpha val="59999"/>
            </a:schemeClr>
          </a:solidFill>
          <a:ln w="9525">
            <a:noFill/>
            <a:miter lim="800000"/>
            <a:headEnd/>
            <a:tailEnd/>
          </a:ln>
        </p:spPr>
        <p:txBody>
          <a:bodyPr>
            <a:spAutoFit/>
          </a:bodyPr>
          <a:lstStyle/>
          <a:p>
            <a:pPr>
              <a:spcBef>
                <a:spcPct val="50000"/>
              </a:spcBef>
            </a:pPr>
            <a:r>
              <a:rPr lang="en-US" sz="3600" b="1"/>
              <a:t>Tualatin Valley Academy’s </a:t>
            </a:r>
            <a:br>
              <a:rPr lang="en-US" sz="3600" b="1"/>
            </a:br>
            <a:r>
              <a:rPr lang="en-US" sz="4200" b="1"/>
              <a:t>Bird Blind at Downy Creek</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5" descr="DSC07370_edited-1"/>
          <p:cNvPicPr>
            <a:picLocks noChangeAspect="1" noChangeArrowheads="1"/>
          </p:cNvPicPr>
          <p:nvPr/>
        </p:nvPicPr>
        <p:blipFill>
          <a:blip r:embed="rId3"/>
          <a:srcRect/>
          <a:stretch>
            <a:fillRect/>
          </a:stretch>
        </p:blipFill>
        <p:spPr bwMode="auto">
          <a:xfrm>
            <a:off x="0" y="496888"/>
            <a:ext cx="6238875" cy="6130925"/>
          </a:xfrm>
          <a:prstGeom prst="rect">
            <a:avLst/>
          </a:prstGeom>
          <a:noFill/>
          <a:ln w="9525">
            <a:noFill/>
            <a:miter lim="800000"/>
            <a:headEnd/>
            <a:tailEnd/>
          </a:ln>
        </p:spPr>
      </p:pic>
      <p:sp>
        <p:nvSpPr>
          <p:cNvPr id="417794" name="Title 1"/>
          <p:cNvSpPr>
            <a:spLocks noGrp="1"/>
          </p:cNvSpPr>
          <p:nvPr>
            <p:ph type="title" idx="4294967295"/>
          </p:nvPr>
        </p:nvSpPr>
        <p:spPr>
          <a:xfrm>
            <a:off x="6324600" y="762000"/>
            <a:ext cx="2667000" cy="4114800"/>
          </a:xfrm>
        </p:spPr>
        <p:txBody>
          <a:bodyPr/>
          <a:lstStyle/>
          <a:p>
            <a:r>
              <a:rPr lang="en-US" smtClean="0">
                <a:ea typeface="ＭＳ Ｐゴシック" pitchFamily="34" charset="-128"/>
              </a:rPr>
              <a:t>5. Solve the Case with </a:t>
            </a:r>
            <a:br>
              <a:rPr lang="en-US" smtClean="0">
                <a:ea typeface="ＭＳ Ｐゴシック" pitchFamily="34" charset="-128"/>
              </a:rPr>
            </a:br>
            <a:r>
              <a:rPr lang="en-US" smtClean="0">
                <a:ea typeface="ＭＳ Ｐゴシック" pitchFamily="34" charset="-128"/>
              </a:rPr>
              <a:t>Field Guides</a:t>
            </a:r>
          </a:p>
        </p:txBody>
      </p:sp>
      <p:pic>
        <p:nvPicPr>
          <p:cNvPr id="417795" name="Picture 2"/>
          <p:cNvPicPr>
            <a:picLocks noChangeAspect="1" noChangeArrowheads="1"/>
          </p:cNvPicPr>
          <p:nvPr/>
        </p:nvPicPr>
        <p:blipFill>
          <a:blip r:embed="rId4"/>
          <a:srcRect/>
          <a:stretch>
            <a:fillRect/>
          </a:stretch>
        </p:blipFill>
        <p:spPr bwMode="auto">
          <a:xfrm>
            <a:off x="7540625" y="5257800"/>
            <a:ext cx="1450975" cy="11699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4" descr="MWB_Reference_FieldGuide"/>
          <p:cNvPicPr>
            <a:picLocks noChangeAspect="1" noChangeArrowheads="1"/>
          </p:cNvPicPr>
          <p:nvPr/>
        </p:nvPicPr>
        <p:blipFill>
          <a:blip r:embed="rId3"/>
          <a:srcRect/>
          <a:stretch>
            <a:fillRect/>
          </a:stretch>
        </p:blipFill>
        <p:spPr bwMode="auto">
          <a:xfrm>
            <a:off x="1196975" y="533400"/>
            <a:ext cx="6781800" cy="6037263"/>
          </a:xfrm>
          <a:prstGeom prst="rect">
            <a:avLst/>
          </a:prstGeom>
          <a:noFill/>
          <a:ln w="9525">
            <a:noFill/>
            <a:miter lim="800000"/>
            <a:headEnd/>
            <a:tailEnd/>
          </a:ln>
        </p:spPr>
      </p:pic>
      <p:sp>
        <p:nvSpPr>
          <p:cNvPr id="419842" name="AutoShape 6"/>
          <p:cNvSpPr>
            <a:spLocks noChangeArrowheads="1"/>
          </p:cNvSpPr>
          <p:nvPr/>
        </p:nvSpPr>
        <p:spPr bwMode="auto">
          <a:xfrm>
            <a:off x="7026275" y="4800600"/>
            <a:ext cx="1905000" cy="1295400"/>
          </a:xfrm>
          <a:prstGeom prst="wedgeRectCallout">
            <a:avLst>
              <a:gd name="adj1" fmla="val -48583"/>
              <a:gd name="adj2" fmla="val 67648"/>
            </a:avLst>
          </a:prstGeom>
          <a:solidFill>
            <a:schemeClr val="tx2"/>
          </a:solidFill>
          <a:ln w="9525">
            <a:solidFill>
              <a:schemeClr val="tx1"/>
            </a:solidFill>
            <a:miter lim="800000"/>
            <a:headEnd/>
            <a:tailEnd/>
          </a:ln>
        </p:spPr>
        <p:txBody>
          <a:bodyPr/>
          <a:lstStyle/>
          <a:p>
            <a:pPr algn="ctr" defTabSz="914400"/>
            <a:r>
              <a:rPr lang="en-US">
                <a:solidFill>
                  <a:schemeClr val="bg1"/>
                </a:solidFill>
              </a:rPr>
              <a:t>A page from the  Most Wanted Birds Reference Guide</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p:nvPr>
        </p:nvSpPr>
        <p:spPr>
          <a:xfrm>
            <a:off x="6324600" y="762000"/>
            <a:ext cx="2667000" cy="4114800"/>
          </a:xfrm>
        </p:spPr>
        <p:txBody>
          <a:bodyPr/>
          <a:lstStyle/>
          <a:p>
            <a:r>
              <a:rPr lang="en-US" smtClean="0">
                <a:ea typeface="ＭＳ Ｐゴシック" pitchFamily="34" charset="-128"/>
              </a:rPr>
              <a:t>5. Solve the Case with </a:t>
            </a:r>
            <a:br>
              <a:rPr lang="en-US" smtClean="0">
                <a:ea typeface="ＭＳ Ｐゴシック" pitchFamily="34" charset="-128"/>
              </a:rPr>
            </a:br>
            <a:r>
              <a:rPr lang="en-US" smtClean="0">
                <a:ea typeface="ＭＳ Ｐゴシック" pitchFamily="34" charset="-128"/>
              </a:rPr>
              <a:t>Field Guides</a:t>
            </a:r>
          </a:p>
        </p:txBody>
      </p:sp>
      <p:pic>
        <p:nvPicPr>
          <p:cNvPr id="421890" name="Picture 3" descr="C:\Users\jms327\AppData\Local\Microsoft\Windows\Temporary Internet Files\Content.IE5\1H3E682B\MP900430729[1].jpg"/>
          <p:cNvPicPr>
            <a:picLocks noChangeAspect="1" noChangeArrowheads="1"/>
          </p:cNvPicPr>
          <p:nvPr/>
        </p:nvPicPr>
        <p:blipFill>
          <a:blip r:embed="rId3"/>
          <a:srcRect/>
          <a:stretch>
            <a:fillRect/>
          </a:stretch>
        </p:blipFill>
        <p:spPr bwMode="auto">
          <a:xfrm>
            <a:off x="30163" y="533400"/>
            <a:ext cx="6096000" cy="6096000"/>
          </a:xfrm>
          <a:prstGeom prst="rect">
            <a:avLst/>
          </a:prstGeom>
          <a:noFill/>
          <a:ln w="9525">
            <a:noFill/>
            <a:miter lim="800000"/>
            <a:headEnd/>
            <a:tailEnd/>
          </a:ln>
        </p:spPr>
      </p:pic>
      <p:pic>
        <p:nvPicPr>
          <p:cNvPr id="421891" name="Picture 2"/>
          <p:cNvPicPr>
            <a:picLocks noChangeAspect="1" noChangeArrowheads="1"/>
          </p:cNvPicPr>
          <p:nvPr/>
        </p:nvPicPr>
        <p:blipFill>
          <a:blip r:embed="rId4"/>
          <a:srcRect/>
          <a:stretch>
            <a:fillRect/>
          </a:stretch>
        </p:blipFill>
        <p:spPr bwMode="auto">
          <a:xfrm>
            <a:off x="7540625" y="5257800"/>
            <a:ext cx="1450975" cy="1169988"/>
          </a:xfrm>
          <a:prstGeom prst="rect">
            <a:avLst/>
          </a:prstGeom>
          <a:noFill/>
          <a:ln w="9525">
            <a:noFill/>
            <a:miter lim="800000"/>
            <a:headEnd/>
            <a:tailEnd/>
          </a:ln>
        </p:spPr>
      </p:pic>
      <p:pic>
        <p:nvPicPr>
          <p:cNvPr id="133125" name="Picture 5" descr="BirdBook-Golden"/>
          <p:cNvPicPr>
            <a:picLocks noChangeAspect="1" noChangeArrowheads="1"/>
          </p:cNvPicPr>
          <p:nvPr/>
        </p:nvPicPr>
        <p:blipFill>
          <a:blip r:embed="rId5"/>
          <a:srcRect/>
          <a:stretch>
            <a:fillRect/>
          </a:stretch>
        </p:blipFill>
        <p:spPr bwMode="auto">
          <a:xfrm>
            <a:off x="609600" y="762000"/>
            <a:ext cx="1428750" cy="2333625"/>
          </a:xfrm>
          <a:prstGeom prst="rect">
            <a:avLst/>
          </a:prstGeom>
          <a:noFill/>
          <a:ln w="9525">
            <a:noFill/>
            <a:miter lim="800000"/>
            <a:headEnd/>
            <a:tailEnd/>
          </a:ln>
        </p:spPr>
      </p:pic>
      <p:pic>
        <p:nvPicPr>
          <p:cNvPr id="133126" name="Picture 6" descr="BirdBook-NG"/>
          <p:cNvPicPr>
            <a:picLocks noChangeAspect="1" noChangeArrowheads="1"/>
          </p:cNvPicPr>
          <p:nvPr/>
        </p:nvPicPr>
        <p:blipFill>
          <a:blip r:embed="rId6"/>
          <a:srcRect/>
          <a:stretch>
            <a:fillRect/>
          </a:stretch>
        </p:blipFill>
        <p:spPr bwMode="auto">
          <a:xfrm>
            <a:off x="3019425" y="638175"/>
            <a:ext cx="2971800" cy="4762500"/>
          </a:xfrm>
          <a:prstGeom prst="rect">
            <a:avLst/>
          </a:prstGeom>
          <a:noFill/>
          <a:ln w="9525">
            <a:noFill/>
            <a:miter lim="800000"/>
            <a:headEnd/>
            <a:tailEnd/>
          </a:ln>
        </p:spPr>
      </p:pic>
      <p:pic>
        <p:nvPicPr>
          <p:cNvPr id="133127" name="Picture 7" descr="BirdBook-Sibley"/>
          <p:cNvPicPr>
            <a:picLocks noChangeAspect="1" noChangeArrowheads="1"/>
          </p:cNvPicPr>
          <p:nvPr/>
        </p:nvPicPr>
        <p:blipFill>
          <a:blip r:embed="rId7"/>
          <a:srcRect/>
          <a:stretch>
            <a:fillRect/>
          </a:stretch>
        </p:blipFill>
        <p:spPr bwMode="auto">
          <a:xfrm>
            <a:off x="190500" y="3352800"/>
            <a:ext cx="1295400" cy="1905000"/>
          </a:xfrm>
          <a:prstGeom prst="rect">
            <a:avLst/>
          </a:prstGeom>
          <a:noFill/>
          <a:ln w="9525">
            <a:noFill/>
            <a:miter lim="800000"/>
            <a:headEnd/>
            <a:tailEnd/>
          </a:ln>
        </p:spPr>
      </p:pic>
      <p:pic>
        <p:nvPicPr>
          <p:cNvPr id="133128" name="Picture 8" descr="BirdBook-Stokes"/>
          <p:cNvPicPr>
            <a:picLocks noChangeAspect="1" noChangeArrowheads="1"/>
          </p:cNvPicPr>
          <p:nvPr/>
        </p:nvPicPr>
        <p:blipFill>
          <a:blip r:embed="rId8"/>
          <a:srcRect/>
          <a:stretch>
            <a:fillRect/>
          </a:stretch>
        </p:blipFill>
        <p:spPr bwMode="auto">
          <a:xfrm>
            <a:off x="1600200" y="4524375"/>
            <a:ext cx="1295400" cy="1905000"/>
          </a:xfrm>
          <a:prstGeom prst="rect">
            <a:avLst/>
          </a:prstGeom>
          <a:noFill/>
          <a:ln w="9525">
            <a:noFill/>
            <a:miter lim="800000"/>
            <a:headEnd/>
            <a:tailEnd/>
          </a:ln>
        </p:spPr>
      </p:pic>
      <p:sp>
        <p:nvSpPr>
          <p:cNvPr id="133130" name="Text Box 10"/>
          <p:cNvSpPr txBox="1">
            <a:spLocks noChangeArrowheads="1"/>
          </p:cNvSpPr>
          <p:nvPr/>
        </p:nvSpPr>
        <p:spPr bwMode="auto">
          <a:xfrm>
            <a:off x="2133600" y="2667000"/>
            <a:ext cx="4286250" cy="1768475"/>
          </a:xfrm>
          <a:prstGeom prst="rect">
            <a:avLst/>
          </a:prstGeom>
          <a:solidFill>
            <a:schemeClr val="tx1">
              <a:alpha val="79999"/>
            </a:schemeClr>
          </a:solidFill>
          <a:ln w="9525">
            <a:noFill/>
            <a:miter lim="800000"/>
            <a:headEnd/>
            <a:tailEnd/>
          </a:ln>
        </p:spPr>
        <p:txBody>
          <a:bodyPr>
            <a:spAutoFit/>
          </a:bodyPr>
          <a:lstStyle/>
          <a:p>
            <a:pPr defTabSz="914400">
              <a:spcBef>
                <a:spcPct val="50000"/>
              </a:spcBef>
            </a:pPr>
            <a:r>
              <a:rPr lang="en-US" sz="2000">
                <a:solidFill>
                  <a:schemeClr val="bg1"/>
                </a:solidFill>
              </a:rPr>
              <a:t>Available at:</a:t>
            </a:r>
          </a:p>
          <a:p>
            <a:pPr lvl="1" defTabSz="914400">
              <a:spcBef>
                <a:spcPct val="50000"/>
              </a:spcBef>
              <a:buFontTx/>
              <a:buChar char="•"/>
            </a:pPr>
            <a:r>
              <a:rPr lang="en-US" sz="2000">
                <a:solidFill>
                  <a:schemeClr val="bg1"/>
                </a:solidFill>
              </a:rPr>
              <a:t>Second Hand Stores / Goodwill</a:t>
            </a:r>
          </a:p>
          <a:p>
            <a:pPr lvl="1" defTabSz="914400">
              <a:spcBef>
                <a:spcPct val="50000"/>
              </a:spcBef>
              <a:buFontTx/>
              <a:buChar char="•"/>
            </a:pPr>
            <a:r>
              <a:rPr lang="en-US" sz="2000">
                <a:solidFill>
                  <a:schemeClr val="bg1"/>
                </a:solidFill>
              </a:rPr>
              <a:t>Bookstores Everywhere</a:t>
            </a:r>
          </a:p>
          <a:p>
            <a:pPr lvl="1" defTabSz="914400">
              <a:spcBef>
                <a:spcPct val="50000"/>
              </a:spcBef>
              <a:buFontTx/>
              <a:buChar char="•"/>
            </a:pPr>
            <a:r>
              <a:rPr lang="en-US" sz="2000">
                <a:solidFill>
                  <a:schemeClr val="bg1"/>
                </a:solidFill>
              </a:rPr>
              <a:t>Amazon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Title 1"/>
          <p:cNvSpPr>
            <a:spLocks noGrp="1"/>
          </p:cNvSpPr>
          <p:nvPr>
            <p:ph type="title" idx="4294967295"/>
          </p:nvPr>
        </p:nvSpPr>
        <p:spPr>
          <a:xfrm>
            <a:off x="6324600" y="762000"/>
            <a:ext cx="2667000" cy="4114800"/>
          </a:xfrm>
        </p:spPr>
        <p:txBody>
          <a:bodyPr/>
          <a:lstStyle/>
          <a:p>
            <a:r>
              <a:rPr lang="en-US" smtClean="0">
                <a:ea typeface="ＭＳ Ｐゴシック" pitchFamily="34" charset="-128"/>
              </a:rPr>
              <a:t>5. Solve the Case with </a:t>
            </a:r>
            <a:br>
              <a:rPr lang="en-US" smtClean="0">
                <a:ea typeface="ＭＳ Ｐゴシック" pitchFamily="34" charset="-128"/>
              </a:rPr>
            </a:br>
            <a:r>
              <a:rPr lang="en-US" smtClean="0">
                <a:ea typeface="ＭＳ Ｐゴシック" pitchFamily="34" charset="-128"/>
              </a:rPr>
              <a:t>Field Guides</a:t>
            </a:r>
          </a:p>
        </p:txBody>
      </p:sp>
      <p:pic>
        <p:nvPicPr>
          <p:cNvPr id="423938" name="Picture 3" descr="C:\Users\jms327\AppData\Local\Microsoft\Windows\Temporary Internet Files\Content.IE5\1H3E682B\MP900430729[1].jpg"/>
          <p:cNvPicPr>
            <a:picLocks noChangeAspect="1" noChangeArrowheads="1"/>
          </p:cNvPicPr>
          <p:nvPr/>
        </p:nvPicPr>
        <p:blipFill>
          <a:blip r:embed="rId3"/>
          <a:srcRect/>
          <a:stretch>
            <a:fillRect/>
          </a:stretch>
        </p:blipFill>
        <p:spPr bwMode="auto">
          <a:xfrm>
            <a:off x="30163" y="533400"/>
            <a:ext cx="6096000" cy="6096000"/>
          </a:xfrm>
          <a:prstGeom prst="rect">
            <a:avLst/>
          </a:prstGeom>
          <a:noFill/>
          <a:ln w="9525">
            <a:noFill/>
            <a:miter lim="800000"/>
            <a:headEnd/>
            <a:tailEnd/>
          </a:ln>
        </p:spPr>
      </p:pic>
      <p:pic>
        <p:nvPicPr>
          <p:cNvPr id="423939" name="Picture 2"/>
          <p:cNvPicPr>
            <a:picLocks noChangeAspect="1" noChangeArrowheads="1"/>
          </p:cNvPicPr>
          <p:nvPr/>
        </p:nvPicPr>
        <p:blipFill>
          <a:blip r:embed="rId4"/>
          <a:srcRect/>
          <a:stretch>
            <a:fillRect/>
          </a:stretch>
        </p:blipFill>
        <p:spPr bwMode="auto">
          <a:xfrm>
            <a:off x="7540625" y="5257800"/>
            <a:ext cx="1450975" cy="1169988"/>
          </a:xfrm>
          <a:prstGeom prst="rect">
            <a:avLst/>
          </a:prstGeom>
          <a:noFill/>
          <a:ln w="9525">
            <a:noFill/>
            <a:miter lim="800000"/>
            <a:headEnd/>
            <a:tailEnd/>
          </a:ln>
        </p:spPr>
      </p:pic>
      <p:pic>
        <p:nvPicPr>
          <p:cNvPr id="423940" name="Picture 5" descr="BirdBook_Tally"/>
          <p:cNvPicPr>
            <a:picLocks noChangeAspect="1" noChangeArrowheads="1"/>
          </p:cNvPicPr>
          <p:nvPr/>
        </p:nvPicPr>
        <p:blipFill>
          <a:blip r:embed="rId5"/>
          <a:srcRect/>
          <a:stretch>
            <a:fillRect/>
          </a:stretch>
        </p:blipFill>
        <p:spPr bwMode="auto">
          <a:xfrm>
            <a:off x="1427163" y="533400"/>
            <a:ext cx="4699000" cy="6096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ext Box 4"/>
          <p:cNvSpPr txBox="1">
            <a:spLocks noChangeArrowheads="1"/>
          </p:cNvSpPr>
          <p:nvPr/>
        </p:nvSpPr>
        <p:spPr bwMode="auto">
          <a:xfrm>
            <a:off x="1219200" y="1905000"/>
            <a:ext cx="7239000" cy="641350"/>
          </a:xfrm>
          <a:prstGeom prst="rect">
            <a:avLst/>
          </a:prstGeom>
          <a:noFill/>
          <a:ln w="9525">
            <a:noFill/>
            <a:miter lim="800000"/>
            <a:headEnd/>
            <a:tailEnd/>
          </a:ln>
        </p:spPr>
        <p:txBody>
          <a:bodyPr>
            <a:spAutoFit/>
          </a:bodyPr>
          <a:lstStyle/>
          <a:p>
            <a:pPr>
              <a:spcBef>
                <a:spcPct val="50000"/>
              </a:spcBef>
            </a:pPr>
            <a:r>
              <a:rPr lang="en-US" sz="3600">
                <a:solidFill>
                  <a:srgbClr val="000000"/>
                </a:solidFill>
              </a:rPr>
              <a:t>click on “Register as a new user”</a:t>
            </a:r>
          </a:p>
        </p:txBody>
      </p:sp>
      <p:pic>
        <p:nvPicPr>
          <p:cNvPr id="425986" name="Picture 6"/>
          <p:cNvPicPr>
            <a:picLocks noChangeAspect="1" noChangeArrowheads="1"/>
          </p:cNvPicPr>
          <p:nvPr/>
        </p:nvPicPr>
        <p:blipFill>
          <a:blip r:embed="rId3"/>
          <a:srcRect/>
          <a:stretch>
            <a:fillRect/>
          </a:stretch>
        </p:blipFill>
        <p:spPr bwMode="auto">
          <a:xfrm>
            <a:off x="15875" y="2667000"/>
            <a:ext cx="9144000" cy="4191000"/>
          </a:xfrm>
          <a:prstGeom prst="rect">
            <a:avLst/>
          </a:prstGeom>
          <a:noFill/>
          <a:ln w="9525">
            <a:noFill/>
            <a:miter lim="800000"/>
            <a:headEnd/>
            <a:tailEnd/>
          </a:ln>
        </p:spPr>
      </p:pic>
      <p:sp>
        <p:nvSpPr>
          <p:cNvPr id="425987" name="Line 5"/>
          <p:cNvSpPr>
            <a:spLocks noChangeShapeType="1"/>
          </p:cNvSpPr>
          <p:nvPr/>
        </p:nvSpPr>
        <p:spPr bwMode="auto">
          <a:xfrm flipV="1">
            <a:off x="609600" y="4267200"/>
            <a:ext cx="838200" cy="381000"/>
          </a:xfrm>
          <a:prstGeom prst="line">
            <a:avLst/>
          </a:prstGeom>
          <a:noFill/>
          <a:ln w="63500">
            <a:solidFill>
              <a:srgbClr val="C00000"/>
            </a:solidFill>
            <a:round/>
            <a:headEnd/>
            <a:tailEnd type="triangle" w="med" len="med"/>
          </a:ln>
        </p:spPr>
        <p:txBody>
          <a:bodyPr/>
          <a:lstStyle/>
          <a:p>
            <a:endParaRPr lang="en-US"/>
          </a:p>
        </p:txBody>
      </p:sp>
      <p:sp>
        <p:nvSpPr>
          <p:cNvPr id="425988" name="Rectangle 3"/>
          <p:cNvSpPr>
            <a:spLocks noChangeArrowheads="1"/>
          </p:cNvSpPr>
          <p:nvPr/>
        </p:nvSpPr>
        <p:spPr bwMode="auto">
          <a:xfrm>
            <a:off x="549275" y="762000"/>
            <a:ext cx="8077200" cy="1143000"/>
          </a:xfrm>
          <a:prstGeom prst="rect">
            <a:avLst/>
          </a:prstGeom>
          <a:noFill/>
          <a:ln w="9525">
            <a:noFill/>
            <a:miter lim="800000"/>
            <a:headEnd/>
            <a:tailEnd/>
          </a:ln>
        </p:spPr>
        <p:txBody>
          <a:bodyPr anchor="ctr"/>
          <a:lstStyle/>
          <a:p>
            <a:pPr algn="ctr"/>
            <a:r>
              <a:rPr lang="en-US" sz="4000" b="1">
                <a:solidFill>
                  <a:schemeClr val="tx2"/>
                </a:solidFill>
              </a:rPr>
              <a:t>6. Sleuthing for Science</a:t>
            </a:r>
            <a:endParaRPr lang="en-US" sz="2500" b="1">
              <a:solidFill>
                <a:schemeClr val="tx2"/>
              </a:solidFill>
            </a:endParaRPr>
          </a:p>
        </p:txBody>
      </p:sp>
      <p:sp>
        <p:nvSpPr>
          <p:cNvPr id="2" name="Rectangle 3"/>
          <p:cNvSpPr>
            <a:spLocks noGrp="1" noChangeArrowheads="1"/>
          </p:cNvSpPr>
          <p:nvPr>
            <p:ph type="title"/>
          </p:nvPr>
        </p:nvSpPr>
        <p:spPr>
          <a:xfrm>
            <a:off x="549275" y="762000"/>
            <a:ext cx="8077200" cy="1143000"/>
          </a:xfrm>
          <a:solidFill>
            <a:schemeClr val="bg1"/>
          </a:solidFill>
        </p:spPr>
        <p:txBody>
          <a:bodyPr/>
          <a:lstStyle/>
          <a:p>
            <a:pPr eaLnBrk="1" hangingPunct="1"/>
            <a:r>
              <a:rPr lang="en-US" smtClean="0">
                <a:ea typeface="ＭＳ Ｐゴシック" pitchFamily="34" charset="-128"/>
              </a:rPr>
              <a:t>Registering for eBird is Easy!</a:t>
            </a:r>
            <a:br>
              <a:rPr lang="en-US" smtClean="0">
                <a:ea typeface="ＭＳ Ｐゴシック" pitchFamily="34" charset="-128"/>
              </a:rPr>
            </a:br>
            <a:r>
              <a:rPr lang="en-US" sz="2800" smtClean="0">
                <a:ea typeface="ＭＳ Ｐゴシック" pitchFamily="34" charset="-128"/>
              </a:rPr>
              <a:t>Go to www.ebird.org</a:t>
            </a:r>
            <a:br>
              <a:rPr lang="en-US" sz="2800" smtClean="0">
                <a:ea typeface="ＭＳ Ｐゴシック" pitchFamily="34" charset="-128"/>
              </a:rPr>
            </a:br>
            <a:endParaRPr lang="en-US" sz="2800" smtClean="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p:cNvSpPr>
            <a:spLocks noGrp="1" noChangeArrowheads="1"/>
          </p:cNvSpPr>
          <p:nvPr>
            <p:ph type="title" idx="4294967295"/>
          </p:nvPr>
        </p:nvSpPr>
        <p:spPr>
          <a:xfrm>
            <a:off x="685800" y="533400"/>
            <a:ext cx="7772400" cy="1143000"/>
          </a:xfrm>
        </p:spPr>
        <p:txBody>
          <a:bodyPr/>
          <a:lstStyle/>
          <a:p>
            <a:pPr eaLnBrk="1" hangingPunct="1"/>
            <a:r>
              <a:rPr lang="en-US" sz="4000" smtClean="0">
                <a:ea typeface="ＭＳ Ｐゴシック" pitchFamily="34" charset="-128"/>
              </a:rPr>
              <a:t>6. Sleuthing for Science </a:t>
            </a:r>
            <a:br>
              <a:rPr lang="en-US" sz="4000" smtClean="0">
                <a:ea typeface="ＭＳ Ｐゴシック" pitchFamily="34" charset="-128"/>
              </a:rPr>
            </a:br>
            <a:r>
              <a:rPr lang="en-US" sz="4000" smtClean="0">
                <a:ea typeface="ＭＳ Ｐゴシック" pitchFamily="34" charset="-128"/>
              </a:rPr>
              <a:t>eBird</a:t>
            </a:r>
          </a:p>
        </p:txBody>
      </p:sp>
      <p:sp>
        <p:nvSpPr>
          <p:cNvPr id="428034" name="Rectangle 3"/>
          <p:cNvSpPr>
            <a:spLocks noGrp="1" noChangeArrowheads="1"/>
          </p:cNvSpPr>
          <p:nvPr>
            <p:ph type="body" sz="half" idx="4294967295"/>
          </p:nvPr>
        </p:nvSpPr>
        <p:spPr>
          <a:xfrm>
            <a:off x="2133600" y="4343400"/>
            <a:ext cx="3505200" cy="2057400"/>
          </a:xfrm>
        </p:spPr>
        <p:txBody>
          <a:bodyPr/>
          <a:lstStyle/>
          <a:p>
            <a:pPr eaLnBrk="1" hangingPunct="1"/>
            <a:r>
              <a:rPr lang="en-US" smtClean="0">
                <a:latin typeface="Arial" charset="0"/>
                <a:ea typeface="ＭＳ Ｐゴシック" pitchFamily="34" charset="-128"/>
                <a:cs typeface="Times New Roman" pitchFamily="18" charset="0"/>
              </a:rPr>
              <a:t>Any bird!</a:t>
            </a:r>
          </a:p>
          <a:p>
            <a:pPr eaLnBrk="1" hangingPunct="1"/>
            <a:r>
              <a:rPr lang="en-US" smtClean="0">
                <a:latin typeface="Arial" charset="0"/>
                <a:ea typeface="ＭＳ Ｐゴシック" pitchFamily="34" charset="-128"/>
                <a:cs typeface="Times New Roman" pitchFamily="18" charset="0"/>
              </a:rPr>
              <a:t>Anywhere!</a:t>
            </a:r>
          </a:p>
          <a:p>
            <a:pPr eaLnBrk="1" hangingPunct="1"/>
            <a:r>
              <a:rPr lang="en-US" smtClean="0">
                <a:latin typeface="Arial" charset="0"/>
                <a:ea typeface="ＭＳ Ｐゴシック" pitchFamily="34" charset="-128"/>
                <a:cs typeface="Times New Roman" pitchFamily="18" charset="0"/>
              </a:rPr>
              <a:t>Any time!</a:t>
            </a:r>
          </a:p>
        </p:txBody>
      </p:sp>
      <p:pic>
        <p:nvPicPr>
          <p:cNvPr id="428035" name="Picture 4" descr="edited image"/>
          <p:cNvPicPr>
            <a:picLocks noChangeAspect="1" noChangeArrowheads="1"/>
          </p:cNvPicPr>
          <p:nvPr>
            <p:ph sz="quarter" idx="4294967295"/>
          </p:nvPr>
        </p:nvPicPr>
        <p:blipFill>
          <a:blip r:embed="rId3"/>
          <a:srcRect/>
          <a:stretch>
            <a:fillRect/>
          </a:stretch>
        </p:blipFill>
        <p:spPr>
          <a:xfrm>
            <a:off x="2362200" y="1828800"/>
            <a:ext cx="4572000" cy="230981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083675" cy="6821488"/>
          </a:xfrm>
          <a:prstGeom prst="rect">
            <a:avLst/>
          </a:prstGeom>
          <a:noFill/>
        </p:spPr>
      </p:pic>
      <p:sp>
        <p:nvSpPr>
          <p:cNvPr id="430082" name="Text Box 9"/>
          <p:cNvSpPr txBox="1">
            <a:spLocks noChangeArrowheads="1"/>
          </p:cNvSpPr>
          <p:nvPr/>
        </p:nvSpPr>
        <p:spPr bwMode="auto">
          <a:xfrm>
            <a:off x="4170363" y="2209800"/>
            <a:ext cx="4910137" cy="519113"/>
          </a:xfrm>
          <a:prstGeom prst="rect">
            <a:avLst/>
          </a:prstGeom>
          <a:noFill/>
          <a:ln w="9525">
            <a:noFill/>
            <a:miter lim="800000"/>
            <a:headEnd/>
            <a:tailEnd/>
          </a:ln>
        </p:spPr>
        <p:txBody>
          <a:bodyPr>
            <a:spAutoFit/>
          </a:bodyPr>
          <a:lstStyle/>
          <a:p>
            <a:pPr defTabSz="914400">
              <a:spcBef>
                <a:spcPct val="50000"/>
              </a:spcBef>
            </a:pPr>
            <a:r>
              <a:rPr lang="en-US" sz="2800" b="1">
                <a:solidFill>
                  <a:srgbClr val="000000"/>
                </a:solidFill>
              </a:rPr>
              <a:t>Do a sample count</a:t>
            </a:r>
          </a:p>
        </p:txBody>
      </p:sp>
      <p:sp>
        <p:nvSpPr>
          <p:cNvPr id="430083" name="Rectangle 3"/>
          <p:cNvSpPr>
            <a:spLocks noChangeArrowheads="1"/>
          </p:cNvSpPr>
          <p:nvPr/>
        </p:nvSpPr>
        <p:spPr bwMode="auto">
          <a:xfrm>
            <a:off x="2743200" y="0"/>
            <a:ext cx="6400800" cy="1143000"/>
          </a:xfrm>
          <a:prstGeom prst="rect">
            <a:avLst/>
          </a:prstGeom>
          <a:noFill/>
          <a:ln w="9525">
            <a:noFill/>
            <a:miter lim="800000"/>
            <a:headEnd/>
            <a:tailEnd/>
          </a:ln>
        </p:spPr>
        <p:txBody>
          <a:bodyPr anchor="ctr"/>
          <a:lstStyle/>
          <a:p>
            <a:pPr algn="ctr" defTabSz="914400"/>
            <a:r>
              <a:rPr lang="en-US" sz="4000" b="1">
                <a:solidFill>
                  <a:srgbClr val="577137"/>
                </a:solidFill>
              </a:rPr>
              <a:t>6. Sleuthing for Science</a:t>
            </a:r>
            <a:endParaRPr lang="en-US" sz="2500" b="1">
              <a:solidFill>
                <a:srgbClr val="577137"/>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idx="4294967295"/>
          </p:nvPr>
        </p:nvSpPr>
        <p:spPr>
          <a:xfrm>
            <a:off x="1828800" y="914400"/>
            <a:ext cx="6477000" cy="990600"/>
          </a:xfrm>
        </p:spPr>
        <p:txBody>
          <a:bodyPr/>
          <a:lstStyle/>
          <a:p>
            <a:pPr eaLnBrk="1" hangingPunct="1"/>
            <a:r>
              <a:rPr lang="en-US" sz="3200" smtClean="0">
                <a:ea typeface="ＭＳ Ｐゴシック" pitchFamily="34" charset="-128"/>
              </a:rPr>
              <a:t>Which birds did you see? </a:t>
            </a:r>
            <a:br>
              <a:rPr lang="en-US" sz="3200" smtClean="0">
                <a:ea typeface="ＭＳ Ｐゴシック" pitchFamily="34" charset="-128"/>
              </a:rPr>
            </a:br>
            <a:r>
              <a:rPr lang="en-US" sz="3200" smtClean="0">
                <a:ea typeface="ＭＳ Ｐゴシック" pitchFamily="34" charset="-128"/>
              </a:rPr>
              <a:t>How many of each species?</a:t>
            </a:r>
            <a:br>
              <a:rPr lang="en-US" sz="3200" smtClean="0">
                <a:ea typeface="ＭＳ Ｐゴシック" pitchFamily="34" charset="-128"/>
              </a:rPr>
            </a:br>
            <a:endParaRPr lang="en-US" sz="3200" smtClean="0">
              <a:ea typeface="ＭＳ Ｐゴシック" pitchFamily="34" charset="-128"/>
            </a:endParaRPr>
          </a:p>
        </p:txBody>
      </p:sp>
      <p:pic>
        <p:nvPicPr>
          <p:cNvPr id="432130" name="Picture 3" descr="IMG_7000"/>
          <p:cNvPicPr>
            <a:picLocks noChangeAspect="1" noChangeArrowheads="1"/>
          </p:cNvPicPr>
          <p:nvPr/>
        </p:nvPicPr>
        <p:blipFill>
          <a:blip r:embed="rId3"/>
          <a:srcRect/>
          <a:stretch>
            <a:fillRect/>
          </a:stretch>
        </p:blipFill>
        <p:spPr bwMode="auto">
          <a:xfrm>
            <a:off x="838200" y="1981200"/>
            <a:ext cx="6096000" cy="406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ext Box 2"/>
          <p:cNvSpPr txBox="1">
            <a:spLocks noChangeArrowheads="1"/>
          </p:cNvSpPr>
          <p:nvPr/>
        </p:nvSpPr>
        <p:spPr bwMode="auto">
          <a:xfrm>
            <a:off x="762000" y="1676400"/>
            <a:ext cx="7924800" cy="914400"/>
          </a:xfrm>
          <a:prstGeom prst="rect">
            <a:avLst/>
          </a:prstGeom>
          <a:noFill/>
          <a:ln w="9525">
            <a:noFill/>
            <a:miter lim="800000"/>
            <a:headEnd/>
            <a:tailEnd/>
          </a:ln>
        </p:spPr>
        <p:txBody>
          <a:bodyPr>
            <a:spAutoFit/>
          </a:bodyPr>
          <a:lstStyle/>
          <a:p>
            <a:pPr algn="ctr" eaLnBrk="0" hangingPunct="0">
              <a:spcBef>
                <a:spcPct val="50000"/>
              </a:spcBef>
            </a:pPr>
            <a:endParaRPr lang="en-US" sz="5400"/>
          </a:p>
        </p:txBody>
      </p:sp>
      <p:sp>
        <p:nvSpPr>
          <p:cNvPr id="434178" name="Text Box 3"/>
          <p:cNvSpPr txBox="1">
            <a:spLocks noChangeArrowheads="1"/>
          </p:cNvSpPr>
          <p:nvPr/>
        </p:nvSpPr>
        <p:spPr bwMode="auto">
          <a:xfrm>
            <a:off x="685800" y="1828800"/>
            <a:ext cx="8001000" cy="457200"/>
          </a:xfrm>
          <a:prstGeom prst="rect">
            <a:avLst/>
          </a:prstGeom>
          <a:noFill/>
          <a:ln w="9525">
            <a:noFill/>
            <a:miter lim="800000"/>
            <a:headEnd/>
            <a:tailEnd/>
          </a:ln>
        </p:spPr>
        <p:txBody>
          <a:bodyPr>
            <a:spAutoFit/>
          </a:bodyPr>
          <a:lstStyle/>
          <a:p>
            <a:pPr eaLnBrk="0" hangingPunct="0">
              <a:spcBef>
                <a:spcPct val="50000"/>
              </a:spcBef>
              <a:buFontTx/>
              <a:buChar char="•"/>
            </a:pPr>
            <a:endParaRPr lang="en-US" sz="2400">
              <a:latin typeface="Times" pitchFamily="18" charset="0"/>
            </a:endParaRPr>
          </a:p>
        </p:txBody>
      </p:sp>
      <p:sp>
        <p:nvSpPr>
          <p:cNvPr id="434179" name="Rectangle 4"/>
          <p:cNvSpPr>
            <a:spLocks noGrp="1"/>
          </p:cNvSpPr>
          <p:nvPr>
            <p:ph type="title"/>
          </p:nvPr>
        </p:nvSpPr>
        <p:spPr>
          <a:xfrm>
            <a:off x="457200" y="457200"/>
            <a:ext cx="8229600" cy="762000"/>
          </a:xfrm>
        </p:spPr>
        <p:txBody>
          <a:bodyPr>
            <a:spAutoFit/>
          </a:bodyPr>
          <a:lstStyle/>
          <a:p>
            <a:r>
              <a:rPr lang="en-US" smtClean="0">
                <a:ea typeface="ＭＳ Ｐゴシック" pitchFamily="34" charset="-128"/>
              </a:rPr>
              <a:t>Recording Results</a:t>
            </a:r>
          </a:p>
        </p:txBody>
      </p:sp>
      <p:pic>
        <p:nvPicPr>
          <p:cNvPr id="434180" name="Picture 5" descr="Untitled-1"/>
          <p:cNvPicPr>
            <a:picLocks noChangeAspect="1" noChangeArrowheads="1"/>
          </p:cNvPicPr>
          <p:nvPr/>
        </p:nvPicPr>
        <p:blipFill>
          <a:blip r:embed="rId3"/>
          <a:srcRect/>
          <a:stretch>
            <a:fillRect/>
          </a:stretch>
        </p:blipFill>
        <p:spPr bwMode="auto">
          <a:xfrm>
            <a:off x="381000" y="1371600"/>
            <a:ext cx="3829050" cy="4657725"/>
          </a:xfrm>
          <a:prstGeom prst="rect">
            <a:avLst/>
          </a:prstGeom>
          <a:noFill/>
          <a:ln w="9525">
            <a:noFill/>
            <a:miter lim="800000"/>
            <a:headEnd/>
            <a:tailEnd/>
          </a:ln>
        </p:spPr>
      </p:pic>
      <p:pic>
        <p:nvPicPr>
          <p:cNvPr id="434181" name="Picture 6" descr="Untitled-1"/>
          <p:cNvPicPr>
            <a:picLocks noChangeAspect="1" noChangeArrowheads="1"/>
          </p:cNvPicPr>
          <p:nvPr/>
        </p:nvPicPr>
        <p:blipFill>
          <a:blip r:embed="rId4"/>
          <a:srcRect t="3018"/>
          <a:stretch>
            <a:fillRect/>
          </a:stretch>
        </p:blipFill>
        <p:spPr bwMode="auto">
          <a:xfrm>
            <a:off x="4076700" y="1219200"/>
            <a:ext cx="4762500" cy="489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6"/>
          <p:cNvSpPr>
            <a:spLocks noChangeArrowheads="1"/>
          </p:cNvSpPr>
          <p:nvPr/>
        </p:nvSpPr>
        <p:spPr bwMode="auto">
          <a:xfrm>
            <a:off x="6400800" y="381000"/>
            <a:ext cx="2743200" cy="6477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436226" name="Picture 2"/>
          <p:cNvPicPr>
            <a:picLocks noChangeAspect="1" noChangeArrowheads="1"/>
          </p:cNvPicPr>
          <p:nvPr>
            <p:ph/>
          </p:nvPr>
        </p:nvPicPr>
        <p:blipFill>
          <a:blip r:embed="rId3"/>
          <a:srcRect l="31697" t="10834" r="31241" b="6886"/>
          <a:stretch>
            <a:fillRect/>
          </a:stretch>
        </p:blipFill>
        <p:spPr>
          <a:xfrm>
            <a:off x="2752725" y="431800"/>
            <a:ext cx="4462463" cy="6426200"/>
          </a:xfrm>
        </p:spPr>
      </p:pic>
      <p:pic>
        <p:nvPicPr>
          <p:cNvPr id="436227" name="Picture 3" descr="img-weather-station-pole"/>
          <p:cNvPicPr>
            <a:picLocks noChangeAspect="1" noChangeArrowheads="1"/>
          </p:cNvPicPr>
          <p:nvPr/>
        </p:nvPicPr>
        <p:blipFill>
          <a:blip r:embed="rId4"/>
          <a:srcRect/>
          <a:stretch>
            <a:fillRect/>
          </a:stretch>
        </p:blipFill>
        <p:spPr bwMode="auto">
          <a:xfrm>
            <a:off x="457200" y="1219200"/>
            <a:ext cx="1557338" cy="4191000"/>
          </a:xfrm>
          <a:prstGeom prst="rect">
            <a:avLst/>
          </a:prstGeom>
          <a:noFill/>
          <a:ln w="9525">
            <a:noFill/>
            <a:miter lim="800000"/>
            <a:headEnd/>
            <a:tailEnd/>
          </a:ln>
        </p:spPr>
      </p:pic>
      <p:pic>
        <p:nvPicPr>
          <p:cNvPr id="436228" name="Picture 4"/>
          <p:cNvPicPr>
            <a:picLocks noChangeAspect="1" noChangeArrowheads="1"/>
          </p:cNvPicPr>
          <p:nvPr/>
        </p:nvPicPr>
        <p:blipFill>
          <a:blip r:embed="rId5"/>
          <a:srcRect/>
          <a:stretch>
            <a:fillRect/>
          </a:stretch>
        </p:blipFill>
        <p:spPr bwMode="auto">
          <a:xfrm>
            <a:off x="125413" y="3886200"/>
            <a:ext cx="2095500" cy="1171575"/>
          </a:xfrm>
          <a:prstGeom prst="rect">
            <a:avLst/>
          </a:prstGeom>
          <a:noFill/>
          <a:ln w="9525">
            <a:noFill/>
            <a:miter lim="800000"/>
            <a:headEnd/>
            <a:tailEnd/>
          </a:ln>
        </p:spPr>
      </p:pic>
      <p:pic>
        <p:nvPicPr>
          <p:cNvPr id="436229" name="Picture 5" descr="WeatherBug%20Cookie%20Logo"/>
          <p:cNvPicPr>
            <a:picLocks noChangeAspect="1" noChangeArrowheads="1"/>
          </p:cNvPicPr>
          <p:nvPr/>
        </p:nvPicPr>
        <p:blipFill>
          <a:blip r:embed="rId6"/>
          <a:srcRect/>
          <a:stretch>
            <a:fillRect/>
          </a:stretch>
        </p:blipFill>
        <p:spPr bwMode="auto">
          <a:xfrm>
            <a:off x="457200" y="5257800"/>
            <a:ext cx="1524000" cy="117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a:srcRect/>
          <a:stretch>
            <a:fillRect/>
          </a:stretch>
        </p:blipFill>
        <p:spPr bwMode="auto">
          <a:xfrm>
            <a:off x="7026275" y="0"/>
            <a:ext cx="2117725" cy="6858000"/>
          </a:xfrm>
          <a:prstGeom prst="rect">
            <a:avLst/>
          </a:prstGeom>
          <a:noFill/>
          <a:ln w="9525">
            <a:noFill/>
            <a:miter lim="800000"/>
            <a:headEnd/>
            <a:tailEnd/>
          </a:ln>
        </p:spPr>
      </p:pic>
      <p:pic>
        <p:nvPicPr>
          <p:cNvPr id="93186" name="Picture 3" descr="birdblind3 22003"/>
          <p:cNvPicPr>
            <a:picLocks noChangeAspect="1" noChangeArrowheads="1"/>
          </p:cNvPicPr>
          <p:nvPr>
            <p:ph/>
          </p:nvPr>
        </p:nvPicPr>
        <p:blipFill>
          <a:blip r:embed="rId4"/>
          <a:srcRect/>
          <a:stretch>
            <a:fillRect/>
          </a:stretch>
        </p:blipFill>
        <p:spPr>
          <a:xfrm>
            <a:off x="0" y="0"/>
            <a:ext cx="7104063" cy="68580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Title 1"/>
          <p:cNvSpPr>
            <a:spLocks noGrp="1"/>
          </p:cNvSpPr>
          <p:nvPr>
            <p:ph type="title"/>
          </p:nvPr>
        </p:nvSpPr>
        <p:spPr/>
        <p:txBody>
          <a:bodyPr/>
          <a:lstStyle/>
          <a:p>
            <a:r>
              <a:rPr lang="en-US" smtClean="0">
                <a:ea typeface="ＭＳ Ｐゴシック" pitchFamily="34" charset="-128"/>
              </a:rPr>
              <a:t>Where were you?</a:t>
            </a:r>
          </a:p>
        </p:txBody>
      </p:sp>
      <p:pic>
        <p:nvPicPr>
          <p:cNvPr id="438274" name="Picture 2"/>
          <p:cNvPicPr>
            <a:picLocks noChangeAspect="1" noChangeArrowheads="1"/>
          </p:cNvPicPr>
          <p:nvPr/>
        </p:nvPicPr>
        <p:blipFill>
          <a:blip r:embed="rId3"/>
          <a:srcRect/>
          <a:stretch>
            <a:fillRect/>
          </a:stretch>
        </p:blipFill>
        <p:spPr bwMode="auto">
          <a:xfrm>
            <a:off x="0" y="2224088"/>
            <a:ext cx="9144000" cy="4633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Title 1"/>
          <p:cNvSpPr>
            <a:spLocks noGrp="1"/>
          </p:cNvSpPr>
          <p:nvPr>
            <p:ph type="title"/>
          </p:nvPr>
        </p:nvSpPr>
        <p:spPr/>
        <p:txBody>
          <a:bodyPr/>
          <a:lstStyle/>
          <a:p>
            <a:r>
              <a:rPr lang="en-US" smtClean="0">
                <a:ea typeface="ＭＳ Ｐゴシック" pitchFamily="34" charset="-128"/>
              </a:rPr>
              <a:t>How did you count birds?</a:t>
            </a:r>
          </a:p>
        </p:txBody>
      </p:sp>
      <p:pic>
        <p:nvPicPr>
          <p:cNvPr id="440322" name="Picture 2"/>
          <p:cNvPicPr>
            <a:picLocks noChangeAspect="1" noChangeArrowheads="1"/>
          </p:cNvPicPr>
          <p:nvPr/>
        </p:nvPicPr>
        <p:blipFill>
          <a:blip r:embed="rId3"/>
          <a:srcRect/>
          <a:stretch>
            <a:fillRect/>
          </a:stretch>
        </p:blipFill>
        <p:spPr bwMode="auto">
          <a:xfrm>
            <a:off x="0" y="2082800"/>
            <a:ext cx="9144000"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itle 1"/>
          <p:cNvSpPr>
            <a:spLocks noGrp="1"/>
          </p:cNvSpPr>
          <p:nvPr>
            <p:ph type="title"/>
          </p:nvPr>
        </p:nvSpPr>
        <p:spPr/>
        <p:txBody>
          <a:bodyPr/>
          <a:lstStyle/>
          <a:p>
            <a:r>
              <a:rPr lang="en-US" smtClean="0">
                <a:ea typeface="ＭＳ Ｐゴシック" pitchFamily="34" charset="-128"/>
              </a:rPr>
              <a:t>What birds did you count?</a:t>
            </a:r>
          </a:p>
        </p:txBody>
      </p:sp>
      <p:pic>
        <p:nvPicPr>
          <p:cNvPr id="442370" name="Picture 2"/>
          <p:cNvPicPr>
            <a:picLocks noChangeAspect="1" noChangeArrowheads="1"/>
          </p:cNvPicPr>
          <p:nvPr/>
        </p:nvPicPr>
        <p:blipFill>
          <a:blip r:embed="rId3"/>
          <a:srcRect/>
          <a:stretch>
            <a:fillRect/>
          </a:stretch>
        </p:blipFill>
        <p:spPr bwMode="auto">
          <a:xfrm>
            <a:off x="0" y="1266825"/>
            <a:ext cx="9144000" cy="5591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3" descr="C:\Users\jms327\AppData\Local\Microsoft\Windows\Temporary Internet Files\Content.IE5\QETCLIFK\MP900403322[1].jpg"/>
          <p:cNvPicPr>
            <a:picLocks noChangeAspect="1" noChangeArrowheads="1"/>
          </p:cNvPicPr>
          <p:nvPr/>
        </p:nvPicPr>
        <p:blipFill>
          <a:blip r:embed="rId3"/>
          <a:srcRect/>
          <a:stretch>
            <a:fillRect/>
          </a:stretch>
        </p:blipFill>
        <p:spPr bwMode="auto">
          <a:xfrm>
            <a:off x="0" y="450850"/>
            <a:ext cx="9144000" cy="6178550"/>
          </a:xfrm>
          <a:prstGeom prst="rect">
            <a:avLst/>
          </a:prstGeom>
          <a:noFill/>
          <a:ln w="9525">
            <a:noFill/>
            <a:miter lim="800000"/>
            <a:headEnd/>
            <a:tailEnd/>
          </a:ln>
        </p:spPr>
      </p:pic>
      <p:sp>
        <p:nvSpPr>
          <p:cNvPr id="3" name="Title 2"/>
          <p:cNvSpPr>
            <a:spLocks noGrp="1"/>
          </p:cNvSpPr>
          <p:nvPr>
            <p:ph type="title"/>
          </p:nvPr>
        </p:nvSpPr>
        <p:spPr>
          <a:xfrm>
            <a:off x="457200" y="533400"/>
            <a:ext cx="7553325" cy="1143000"/>
          </a:xfrm>
        </p:spPr>
        <p:txBody>
          <a:bodyPr/>
          <a:lstStyle/>
          <a:p>
            <a:pPr algn="l">
              <a:defRPr/>
            </a:pPr>
            <a:r>
              <a:rPr lang="en-US" sz="4000" dirty="0" smtClean="0">
                <a:solidFill>
                  <a:schemeClr val="accent5"/>
                </a:solidFill>
              </a:rPr>
              <a:t>Enter our data!</a:t>
            </a:r>
            <a:endParaRPr lang="en-US" sz="4000" dirty="0">
              <a:solidFill>
                <a:schemeClr val="accent5"/>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4"/>
          <p:cNvSpPr>
            <a:spLocks noGrp="1"/>
          </p:cNvSpPr>
          <p:nvPr>
            <p:ph type="title"/>
          </p:nvPr>
        </p:nvSpPr>
        <p:spPr/>
        <p:txBody>
          <a:bodyPr/>
          <a:lstStyle/>
          <a:p>
            <a:endParaRPr lang="en-US" smtClean="0">
              <a:ea typeface="ＭＳ Ｐゴシック" pitchFamily="34" charset="-128"/>
            </a:endParaRPr>
          </a:p>
        </p:txBody>
      </p:sp>
      <p:pic>
        <p:nvPicPr>
          <p:cNvPr id="446466" name="Picture 5"/>
          <p:cNvPicPr>
            <a:picLocks noChangeAspect="1" noChangeArrowheads="1"/>
          </p:cNvPicPr>
          <p:nvPr/>
        </p:nvPicPr>
        <p:blipFill>
          <a:blip r:embed="rId3"/>
          <a:srcRect/>
          <a:stretch>
            <a:fillRect/>
          </a:stretch>
        </p:blipFill>
        <p:spPr bwMode="auto">
          <a:xfrm>
            <a:off x="358775" y="487363"/>
            <a:ext cx="8432800" cy="6370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4"/>
          <p:cNvSpPr>
            <a:spLocks noGrp="1"/>
          </p:cNvSpPr>
          <p:nvPr>
            <p:ph type="title"/>
          </p:nvPr>
        </p:nvSpPr>
        <p:spPr/>
        <p:txBody>
          <a:bodyPr/>
          <a:lstStyle/>
          <a:p>
            <a:r>
              <a:rPr lang="en-US" smtClean="0">
                <a:ea typeface="ＭＳ Ｐゴシック" pitchFamily="34" charset="-128"/>
              </a:rPr>
              <a:t>Life List</a:t>
            </a:r>
          </a:p>
        </p:txBody>
      </p:sp>
      <p:pic>
        <p:nvPicPr>
          <p:cNvPr id="448514" name="Picture 5"/>
          <p:cNvPicPr>
            <a:picLocks noChangeAspect="1" noChangeArrowheads="1"/>
          </p:cNvPicPr>
          <p:nvPr>
            <p:ph idx="1"/>
          </p:nvPr>
        </p:nvPicPr>
        <p:blipFill>
          <a:blip r:embed="rId3"/>
          <a:srcRect/>
          <a:stretch>
            <a:fillRect/>
          </a:stretch>
        </p:blipFill>
        <p:spPr>
          <a:xfrm>
            <a:off x="1825625" y="1219200"/>
            <a:ext cx="5524500" cy="56388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p:cNvSpPr>
          <p:nvPr>
            <p:ph type="title"/>
          </p:nvPr>
        </p:nvSpPr>
        <p:spPr/>
        <p:txBody>
          <a:bodyPr/>
          <a:lstStyle/>
          <a:p>
            <a:r>
              <a:rPr lang="en-US" smtClean="0">
                <a:ea typeface="ＭＳ Ｐゴシック" pitchFamily="34" charset="-128"/>
              </a:rPr>
              <a:t>Life List</a:t>
            </a:r>
          </a:p>
        </p:txBody>
      </p:sp>
      <p:pic>
        <p:nvPicPr>
          <p:cNvPr id="450562" name="Picture 4"/>
          <p:cNvPicPr>
            <a:picLocks noChangeAspect="1" noChangeArrowheads="1"/>
          </p:cNvPicPr>
          <p:nvPr>
            <p:ph idx="1"/>
          </p:nvPr>
        </p:nvPicPr>
        <p:blipFill>
          <a:blip r:embed="rId3"/>
          <a:srcRect/>
          <a:stretch>
            <a:fillRect/>
          </a:stretch>
        </p:blipFill>
        <p:spPr>
          <a:xfrm>
            <a:off x="1789113" y="1219200"/>
            <a:ext cx="5526087" cy="56388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3"/>
          <p:cNvSpPr>
            <a:spLocks noGrp="1" noChangeArrowheads="1"/>
          </p:cNvSpPr>
          <p:nvPr>
            <p:ph type="title"/>
          </p:nvPr>
        </p:nvSpPr>
        <p:spPr/>
        <p:txBody>
          <a:bodyPr/>
          <a:lstStyle/>
          <a:p>
            <a:pPr eaLnBrk="1" hangingPunct="1"/>
            <a:r>
              <a:rPr lang="en-US" smtClean="0">
                <a:ea typeface="ＭＳ Ｐゴシック" pitchFamily="34" charset="-128"/>
              </a:rPr>
              <a:t>7. Investigating the Database</a:t>
            </a:r>
          </a:p>
        </p:txBody>
      </p:sp>
      <p:pic>
        <p:nvPicPr>
          <p:cNvPr id="452610" name="Picture 5"/>
          <p:cNvPicPr>
            <a:picLocks noChangeAspect="1" noChangeArrowheads="1"/>
          </p:cNvPicPr>
          <p:nvPr/>
        </p:nvPicPr>
        <p:blipFill>
          <a:blip r:embed="rId3"/>
          <a:srcRect/>
          <a:stretch>
            <a:fillRect/>
          </a:stretch>
        </p:blipFill>
        <p:spPr bwMode="auto">
          <a:xfrm>
            <a:off x="1776413" y="1295400"/>
            <a:ext cx="5621337"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p:cNvPicPr>
            <a:picLocks noChangeAspect="1" noChangeArrowheads="1"/>
          </p:cNvPicPr>
          <p:nvPr/>
        </p:nvPicPr>
        <p:blipFill>
          <a:blip r:embed="rId3"/>
          <a:srcRect/>
          <a:stretch>
            <a:fillRect/>
          </a:stretch>
        </p:blipFill>
        <p:spPr bwMode="auto">
          <a:xfrm>
            <a:off x="685800" y="2209800"/>
            <a:ext cx="7467600" cy="2971800"/>
          </a:xfrm>
          <a:prstGeom prst="rect">
            <a:avLst/>
          </a:prstGeom>
          <a:noFill/>
          <a:ln w="9525">
            <a:noFill/>
            <a:miter lim="800000"/>
            <a:headEnd/>
            <a:tailEnd/>
          </a:ln>
        </p:spPr>
      </p:pic>
      <p:sp>
        <p:nvSpPr>
          <p:cNvPr id="454658" name="Rectangle 3"/>
          <p:cNvSpPr>
            <a:spLocks noGrp="1" noChangeArrowheads="1"/>
          </p:cNvSpPr>
          <p:nvPr>
            <p:ph type="title" idx="4294967295"/>
          </p:nvPr>
        </p:nvSpPr>
        <p:spPr>
          <a:xfrm>
            <a:off x="701675" y="609600"/>
            <a:ext cx="7772400" cy="1143000"/>
          </a:xfrm>
        </p:spPr>
        <p:txBody>
          <a:bodyPr/>
          <a:lstStyle/>
          <a:p>
            <a:pPr eaLnBrk="1" hangingPunct="1"/>
            <a:r>
              <a:rPr lang="en-US" sz="4000" smtClean="0">
                <a:ea typeface="ＭＳ Ｐゴシック" pitchFamily="34" charset="-128"/>
              </a:rPr>
              <a:t>Exploring eBird Data is easy!</a:t>
            </a:r>
            <a:r>
              <a:rPr lang="en-US" sz="1800" smtClean="0">
                <a:ea typeface="ＭＳ Ｐゴシック" pitchFamily="34" charset="-128"/>
              </a:rPr>
              <a:t/>
            </a:r>
            <a:br>
              <a:rPr lang="en-US" sz="1800" smtClean="0">
                <a:ea typeface="ＭＳ Ｐゴシック" pitchFamily="34" charset="-128"/>
              </a:rPr>
            </a:br>
            <a:r>
              <a:rPr lang="en-US" sz="1800" smtClean="0">
                <a:ea typeface="ＭＳ Ｐゴシック" pitchFamily="34" charset="-128"/>
              </a:rPr>
              <a:t/>
            </a:r>
            <a:br>
              <a:rPr lang="en-US" sz="1800" smtClean="0">
                <a:ea typeface="ＭＳ Ｐゴシック" pitchFamily="34" charset="-128"/>
              </a:rPr>
            </a:br>
            <a:r>
              <a:rPr lang="en-US" sz="3200" smtClean="0">
                <a:ea typeface="ＭＳ Ｐゴシック" pitchFamily="34" charset="-128"/>
              </a:rPr>
              <a:t>Go to www.ebird.org/birdsleuth</a:t>
            </a:r>
          </a:p>
        </p:txBody>
      </p:sp>
      <p:sp>
        <p:nvSpPr>
          <p:cNvPr id="454659" name="Text Box 4"/>
          <p:cNvSpPr txBox="1">
            <a:spLocks noChangeArrowheads="1"/>
          </p:cNvSpPr>
          <p:nvPr/>
        </p:nvSpPr>
        <p:spPr bwMode="auto">
          <a:xfrm>
            <a:off x="838200" y="5638800"/>
            <a:ext cx="6781800" cy="519113"/>
          </a:xfrm>
          <a:prstGeom prst="rect">
            <a:avLst/>
          </a:prstGeom>
          <a:noFill/>
          <a:ln w="9525">
            <a:noFill/>
            <a:miter lim="800000"/>
            <a:headEnd/>
            <a:tailEnd/>
          </a:ln>
        </p:spPr>
        <p:txBody>
          <a:bodyPr>
            <a:spAutoFit/>
          </a:bodyPr>
          <a:lstStyle/>
          <a:p>
            <a:pPr defTabSz="914400">
              <a:spcBef>
                <a:spcPct val="50000"/>
              </a:spcBef>
            </a:pPr>
            <a:r>
              <a:rPr lang="en-US" sz="2800"/>
              <a:t>click on “View and Explore Data”</a:t>
            </a:r>
          </a:p>
        </p:txBody>
      </p:sp>
      <p:sp>
        <p:nvSpPr>
          <p:cNvPr id="454660" name="Line 5"/>
          <p:cNvSpPr>
            <a:spLocks noChangeShapeType="1"/>
          </p:cNvSpPr>
          <p:nvPr/>
        </p:nvSpPr>
        <p:spPr bwMode="auto">
          <a:xfrm flipV="1">
            <a:off x="3733800" y="3581400"/>
            <a:ext cx="1066800" cy="2133600"/>
          </a:xfrm>
          <a:prstGeom prst="line">
            <a:avLst/>
          </a:prstGeom>
          <a:noFill/>
          <a:ln w="28575">
            <a:solidFill>
              <a:srgbClr val="00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ChangeArrowheads="1"/>
          </p:cNvSpPr>
          <p:nvPr>
            <p:ph type="title" idx="4294967295"/>
          </p:nvPr>
        </p:nvSpPr>
        <p:spPr>
          <a:xfrm>
            <a:off x="685800" y="457200"/>
            <a:ext cx="7772400" cy="1143000"/>
          </a:xfrm>
        </p:spPr>
        <p:txBody>
          <a:bodyPr/>
          <a:lstStyle/>
          <a:p>
            <a:pPr eaLnBrk="1" hangingPunct="1"/>
            <a:r>
              <a:rPr lang="en-US" sz="4000" smtClean="0">
                <a:ea typeface="ＭＳ Ｐゴシック" pitchFamily="34" charset="-128"/>
              </a:rPr>
              <a:t>What can we learn about </a:t>
            </a:r>
            <a:br>
              <a:rPr lang="en-US" sz="4000" smtClean="0">
                <a:ea typeface="ＭＳ Ｐゴシック" pitchFamily="34" charset="-128"/>
              </a:rPr>
            </a:br>
            <a:r>
              <a:rPr lang="en-US" sz="4000" smtClean="0">
                <a:ea typeface="ＭＳ Ｐゴシック" pitchFamily="34" charset="-128"/>
              </a:rPr>
              <a:t>Mourning Doves?</a:t>
            </a:r>
          </a:p>
        </p:txBody>
      </p:sp>
      <p:pic>
        <p:nvPicPr>
          <p:cNvPr id="456706" name="Picture 3"/>
          <p:cNvPicPr>
            <a:picLocks noChangeAspect="1" noChangeArrowheads="1"/>
          </p:cNvPicPr>
          <p:nvPr/>
        </p:nvPicPr>
        <p:blipFill>
          <a:blip r:embed="rId3"/>
          <a:srcRect/>
          <a:stretch>
            <a:fillRect/>
          </a:stretch>
        </p:blipFill>
        <p:spPr bwMode="auto">
          <a:xfrm>
            <a:off x="533400" y="1752600"/>
            <a:ext cx="5486400" cy="4259263"/>
          </a:xfrm>
          <a:prstGeom prst="rect">
            <a:avLst/>
          </a:prstGeom>
          <a:noFill/>
          <a:ln w="9525">
            <a:noFill/>
            <a:miter lim="800000"/>
            <a:headEnd/>
            <a:tailEnd/>
          </a:ln>
        </p:spPr>
      </p:pic>
      <p:sp>
        <p:nvSpPr>
          <p:cNvPr id="456707" name="Line 4"/>
          <p:cNvSpPr>
            <a:spLocks noChangeShapeType="1"/>
          </p:cNvSpPr>
          <p:nvPr/>
        </p:nvSpPr>
        <p:spPr bwMode="auto">
          <a:xfrm flipH="1">
            <a:off x="2514600" y="1447800"/>
            <a:ext cx="1828800" cy="2667000"/>
          </a:xfrm>
          <a:prstGeom prst="line">
            <a:avLst/>
          </a:prstGeom>
          <a:noFill/>
          <a:ln w="38100">
            <a:solidFill>
              <a:srgbClr val="000000"/>
            </a:solidFill>
            <a:round/>
            <a:headEnd/>
            <a:tailEnd type="triangle" w="med" len="med"/>
          </a:ln>
        </p:spPr>
        <p:txBody>
          <a:bodyPr/>
          <a:lstStyle/>
          <a:p>
            <a:endParaRPr lang="en-US"/>
          </a:p>
        </p:txBody>
      </p:sp>
      <p:sp>
        <p:nvSpPr>
          <p:cNvPr id="456708" name="Rectangle 5"/>
          <p:cNvSpPr>
            <a:spLocks noChangeArrowheads="1"/>
          </p:cNvSpPr>
          <p:nvPr/>
        </p:nvSpPr>
        <p:spPr bwMode="auto">
          <a:xfrm>
            <a:off x="3173413" y="2413000"/>
            <a:ext cx="9144000" cy="457200"/>
          </a:xfrm>
          <a:prstGeom prst="rect">
            <a:avLst/>
          </a:prstGeom>
          <a:noFill/>
          <a:ln w="9525">
            <a:noFill/>
            <a:miter lim="800000"/>
            <a:headEnd/>
            <a:tailEnd/>
          </a:ln>
        </p:spPr>
        <p:txBody>
          <a:bodyPr>
            <a:spAutoFit/>
          </a:bodyPr>
          <a:lstStyle/>
          <a:p>
            <a:pPr defTabSz="914400" eaLnBrk="0" hangingPunct="0"/>
            <a:endParaRPr lang="en-US" sz="2400"/>
          </a:p>
        </p:txBody>
      </p:sp>
      <p:grpSp>
        <p:nvGrpSpPr>
          <p:cNvPr id="456709" name="Group 6"/>
          <p:cNvGrpSpPr>
            <a:grpSpLocks/>
          </p:cNvGrpSpPr>
          <p:nvPr/>
        </p:nvGrpSpPr>
        <p:grpSpPr bwMode="auto">
          <a:xfrm>
            <a:off x="5003800" y="2413000"/>
            <a:ext cx="5483225" cy="457200"/>
            <a:chOff x="0" y="-29"/>
            <a:chExt cx="3454" cy="288"/>
          </a:xfrm>
        </p:grpSpPr>
        <p:sp>
          <p:nvSpPr>
            <p:cNvPr id="456711" name="Rectangle 7"/>
            <p:cNvSpPr>
              <a:spLocks noChangeArrowheads="1"/>
            </p:cNvSpPr>
            <p:nvPr/>
          </p:nvSpPr>
          <p:spPr bwMode="auto">
            <a:xfrm>
              <a:off x="0" y="0"/>
              <a:ext cx="3454" cy="0"/>
            </a:xfrm>
            <a:prstGeom prst="rect">
              <a:avLst/>
            </a:prstGeom>
            <a:solidFill>
              <a:srgbClr val="FFFFFF"/>
            </a:solidFill>
            <a:ln w="9525">
              <a:noFill/>
              <a:miter lim="800000"/>
              <a:headEnd/>
              <a:tailEnd/>
            </a:ln>
          </p:spPr>
          <p:txBody>
            <a:bodyPr/>
            <a:lstStyle/>
            <a:p>
              <a:pPr defTabSz="914400" eaLnBrk="0" hangingPunct="0"/>
              <a:endParaRPr lang="en-US" sz="2400"/>
            </a:p>
          </p:txBody>
        </p:sp>
        <p:grpSp>
          <p:nvGrpSpPr>
            <p:cNvPr id="456712" name="Group 8"/>
            <p:cNvGrpSpPr>
              <a:grpSpLocks/>
            </p:cNvGrpSpPr>
            <p:nvPr/>
          </p:nvGrpSpPr>
          <p:grpSpPr bwMode="auto">
            <a:xfrm>
              <a:off x="0" y="-29"/>
              <a:ext cx="3454" cy="288"/>
              <a:chOff x="0" y="-29"/>
              <a:chExt cx="3454" cy="288"/>
            </a:xfrm>
          </p:grpSpPr>
          <p:sp>
            <p:nvSpPr>
              <p:cNvPr id="456713" name="Rectangle 9"/>
              <p:cNvSpPr>
                <a:spLocks noChangeArrowheads="1"/>
              </p:cNvSpPr>
              <p:nvPr/>
            </p:nvSpPr>
            <p:spPr bwMode="auto">
              <a:xfrm>
                <a:off x="0" y="0"/>
                <a:ext cx="3454" cy="230"/>
              </a:xfrm>
              <a:prstGeom prst="rect">
                <a:avLst/>
              </a:prstGeom>
              <a:solidFill>
                <a:srgbClr val="FFFFFF"/>
              </a:solidFill>
              <a:ln w="9525">
                <a:noFill/>
                <a:miter lim="800000"/>
                <a:headEnd/>
                <a:tailEnd/>
              </a:ln>
            </p:spPr>
            <p:txBody>
              <a:bodyPr lIns="0" tIns="0" rIns="0" bIns="0">
                <a:spAutoFit/>
              </a:bodyPr>
              <a:lstStyle/>
              <a:p>
                <a:pPr defTabSz="914400" eaLnBrk="0" hangingPunct="0"/>
                <a:endParaRPr lang="en-US" sz="2400"/>
              </a:p>
            </p:txBody>
          </p:sp>
          <p:sp>
            <p:nvSpPr>
              <p:cNvPr id="456714" name="Rectangle 10"/>
              <p:cNvSpPr>
                <a:spLocks noChangeArrowheads="1"/>
              </p:cNvSpPr>
              <p:nvPr/>
            </p:nvSpPr>
            <p:spPr bwMode="auto">
              <a:xfrm>
                <a:off x="0" y="-29"/>
                <a:ext cx="3454" cy="288"/>
              </a:xfrm>
              <a:prstGeom prst="rect">
                <a:avLst/>
              </a:prstGeom>
              <a:solidFill>
                <a:srgbClr val="FFFFFF"/>
              </a:solidFill>
              <a:ln w="9525">
                <a:noFill/>
                <a:miter lim="800000"/>
                <a:headEnd/>
                <a:tailEnd/>
              </a:ln>
            </p:spPr>
            <p:txBody>
              <a:bodyPr>
                <a:spAutoFit/>
              </a:bodyPr>
              <a:lstStyle/>
              <a:p>
                <a:pPr defTabSz="914400" eaLnBrk="0" hangingPunct="0"/>
                <a:endParaRPr lang="en-US" sz="2400"/>
              </a:p>
            </p:txBody>
          </p:sp>
        </p:grpSp>
      </p:grpSp>
      <p:pic>
        <p:nvPicPr>
          <p:cNvPr id="456710" name="Picture 11" descr="Mourning Dove, adult male"/>
          <p:cNvPicPr>
            <a:picLocks noChangeAspect="1" noChangeArrowheads="1"/>
          </p:cNvPicPr>
          <p:nvPr/>
        </p:nvPicPr>
        <p:blipFill>
          <a:blip r:embed="rId4"/>
          <a:srcRect/>
          <a:stretch>
            <a:fillRect/>
          </a:stretch>
        </p:blipFill>
        <p:spPr bwMode="auto">
          <a:xfrm>
            <a:off x="6324600" y="1752600"/>
            <a:ext cx="2628900" cy="185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birdblind2 22003"/>
          <p:cNvPicPr>
            <a:picLocks noChangeAspect="1" noChangeArrowheads="1"/>
          </p:cNvPicPr>
          <p:nvPr>
            <p:ph/>
          </p:nvPr>
        </p:nvPicPr>
        <p:blipFill>
          <a:blip r:embed="rId3"/>
          <a:srcRect/>
          <a:stretch>
            <a:fillRect/>
          </a:stretch>
        </p:blipFill>
        <p:spPr>
          <a:xfrm>
            <a:off x="0" y="457200"/>
            <a:ext cx="9144000" cy="6402388"/>
          </a:xfrm>
        </p:spPr>
      </p:pic>
      <p:sp>
        <p:nvSpPr>
          <p:cNvPr id="219141" name="Text Box 5"/>
          <p:cNvSpPr txBox="1">
            <a:spLocks noChangeArrowheads="1"/>
          </p:cNvSpPr>
          <p:nvPr/>
        </p:nvSpPr>
        <p:spPr bwMode="auto">
          <a:xfrm>
            <a:off x="152400" y="4419600"/>
            <a:ext cx="7162800" cy="2322513"/>
          </a:xfrm>
          <a:prstGeom prst="rect">
            <a:avLst/>
          </a:prstGeom>
          <a:solidFill>
            <a:schemeClr val="bg1">
              <a:alpha val="70195"/>
            </a:schemeClr>
          </a:solidFill>
          <a:ln w="9525">
            <a:noFill/>
            <a:miter lim="800000"/>
            <a:headEnd/>
            <a:tailEnd/>
          </a:ln>
        </p:spPr>
        <p:txBody>
          <a:bodyPr>
            <a:spAutoFit/>
          </a:bodyPr>
          <a:lstStyle/>
          <a:p>
            <a:pPr>
              <a:spcBef>
                <a:spcPct val="50000"/>
              </a:spcBef>
            </a:pPr>
            <a:r>
              <a:rPr lang="en-US" sz="2000" b="1"/>
              <a:t>Benefits of having a feeding station at school:</a:t>
            </a:r>
          </a:p>
          <a:p>
            <a:pPr>
              <a:spcBef>
                <a:spcPct val="50000"/>
              </a:spcBef>
              <a:buFontTx/>
              <a:buChar char="•"/>
            </a:pPr>
            <a:r>
              <a:rPr lang="en-US"/>
              <a:t>Lots of inexpensive mini field trips right on campus!</a:t>
            </a:r>
          </a:p>
          <a:p>
            <a:pPr lvl="1">
              <a:spcBef>
                <a:spcPct val="50000"/>
              </a:spcBef>
              <a:buFontTx/>
              <a:buChar char="•"/>
            </a:pPr>
            <a:r>
              <a:rPr lang="en-US"/>
              <a:t>Gets the students outdoors.</a:t>
            </a:r>
          </a:p>
          <a:p>
            <a:pPr lvl="1">
              <a:spcBef>
                <a:spcPct val="50000"/>
              </a:spcBef>
              <a:buFontTx/>
              <a:buChar char="•"/>
            </a:pPr>
            <a:r>
              <a:rPr lang="en-US"/>
              <a:t>Students gain an appreciation for nature through bird watching. </a:t>
            </a:r>
          </a:p>
          <a:p>
            <a:pPr lvl="1">
              <a:spcBef>
                <a:spcPct val="50000"/>
              </a:spcBef>
              <a:buFontTx/>
              <a:buChar char="•"/>
            </a:pPr>
            <a:r>
              <a:rPr lang="en-US"/>
              <a:t>Students use the scientific method as they conduct their own research.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9141">
                                            <p:txEl>
                                              <p:pRg st="0" end="0"/>
                                            </p:txEl>
                                          </p:spTgt>
                                        </p:tgtEl>
                                        <p:attrNameLst>
                                          <p:attrName>style.visibility</p:attrName>
                                        </p:attrNameLst>
                                      </p:cBhvr>
                                      <p:to>
                                        <p:strVal val="visible"/>
                                      </p:to>
                                    </p:set>
                                    <p:anim calcmode="lin" valueType="num">
                                      <p:cBhvr additive="base">
                                        <p:cTn id="7" dur="500" fill="hold"/>
                                        <p:tgtEl>
                                          <p:spTgt spid="21914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914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9141">
                                            <p:txEl>
                                              <p:pRg st="1" end="1"/>
                                            </p:txEl>
                                          </p:spTgt>
                                        </p:tgtEl>
                                        <p:attrNameLst>
                                          <p:attrName>style.visibility</p:attrName>
                                        </p:attrNameLst>
                                      </p:cBhvr>
                                      <p:to>
                                        <p:strVal val="visible"/>
                                      </p:to>
                                    </p:set>
                                    <p:anim calcmode="lin" valueType="num">
                                      <p:cBhvr additive="base">
                                        <p:cTn id="13" dur="500" fill="hold"/>
                                        <p:tgtEl>
                                          <p:spTgt spid="21914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914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9141">
                                            <p:txEl>
                                              <p:pRg st="2" end="2"/>
                                            </p:txEl>
                                          </p:spTgt>
                                        </p:tgtEl>
                                        <p:attrNameLst>
                                          <p:attrName>style.visibility</p:attrName>
                                        </p:attrNameLst>
                                      </p:cBhvr>
                                      <p:to>
                                        <p:strVal val="visible"/>
                                      </p:to>
                                    </p:set>
                                    <p:anim calcmode="lin" valueType="num">
                                      <p:cBhvr additive="base">
                                        <p:cTn id="19" dur="500" fill="hold"/>
                                        <p:tgtEl>
                                          <p:spTgt spid="21914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914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9141">
                                            <p:txEl>
                                              <p:pRg st="3" end="3"/>
                                            </p:txEl>
                                          </p:spTgt>
                                        </p:tgtEl>
                                        <p:attrNameLst>
                                          <p:attrName>style.visibility</p:attrName>
                                        </p:attrNameLst>
                                      </p:cBhvr>
                                      <p:to>
                                        <p:strVal val="visible"/>
                                      </p:to>
                                    </p:set>
                                    <p:anim calcmode="lin" valueType="num">
                                      <p:cBhvr additive="base">
                                        <p:cTn id="25" dur="500" fill="hold"/>
                                        <p:tgtEl>
                                          <p:spTgt spid="21914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914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9141">
                                            <p:txEl>
                                              <p:pRg st="4" end="4"/>
                                            </p:txEl>
                                          </p:spTgt>
                                        </p:tgtEl>
                                        <p:attrNameLst>
                                          <p:attrName>style.visibility</p:attrName>
                                        </p:attrNameLst>
                                      </p:cBhvr>
                                      <p:to>
                                        <p:strVal val="visible"/>
                                      </p:to>
                                    </p:set>
                                    <p:anim calcmode="lin" valueType="num">
                                      <p:cBhvr additive="base">
                                        <p:cTn id="31" dur="500" fill="hold"/>
                                        <p:tgtEl>
                                          <p:spTgt spid="21914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914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ChangeArrowheads="1"/>
          </p:cNvSpPr>
          <p:nvPr>
            <p:ph type="title" idx="4294967295"/>
          </p:nvPr>
        </p:nvSpPr>
        <p:spPr>
          <a:xfrm>
            <a:off x="0" y="2057400"/>
            <a:ext cx="2514600" cy="2819400"/>
          </a:xfrm>
        </p:spPr>
        <p:txBody>
          <a:bodyPr/>
          <a:lstStyle/>
          <a:p>
            <a:pPr eaLnBrk="1" hangingPunct="1"/>
            <a:r>
              <a:rPr lang="en-US" sz="3200" smtClean="0">
                <a:ea typeface="ＭＳ Ｐゴシック" pitchFamily="34" charset="-128"/>
              </a:rPr>
              <a:t/>
            </a:r>
            <a:br>
              <a:rPr lang="en-US" sz="3200" smtClean="0">
                <a:ea typeface="ＭＳ Ｐゴシック" pitchFamily="34" charset="-128"/>
              </a:rPr>
            </a:br>
            <a:r>
              <a:rPr lang="en-US" sz="2800" smtClean="0">
                <a:ea typeface="ＭＳ Ｐゴシック" pitchFamily="34" charset="-128"/>
              </a:rPr>
              <a:t>FREQUENCY CHART</a:t>
            </a:r>
            <a:r>
              <a:rPr lang="en-US" sz="3200" smtClean="0">
                <a:ea typeface="ＭＳ Ｐゴシック" pitchFamily="34" charset="-128"/>
              </a:rPr>
              <a:t> </a:t>
            </a:r>
            <a:br>
              <a:rPr lang="en-US" sz="3200" smtClean="0">
                <a:ea typeface="ＭＳ Ｐゴシック" pitchFamily="34" charset="-128"/>
              </a:rPr>
            </a:br>
            <a:r>
              <a:rPr lang="en-US" sz="3200" smtClean="0">
                <a:ea typeface="ＭＳ Ｐゴシック" pitchFamily="34" charset="-128"/>
              </a:rPr>
              <a:t/>
            </a:r>
            <a:br>
              <a:rPr lang="en-US" sz="3200" smtClean="0">
                <a:ea typeface="ＭＳ Ｐゴシック" pitchFamily="34" charset="-128"/>
              </a:rPr>
            </a:br>
            <a:r>
              <a:rPr lang="en-US" sz="2800" smtClean="0">
                <a:ea typeface="ＭＳ Ｐゴシック" pitchFamily="34" charset="-128"/>
              </a:rPr>
              <a:t>RANGE MAP</a:t>
            </a:r>
            <a:r>
              <a:rPr lang="en-US" sz="3200" smtClean="0">
                <a:ea typeface="ＭＳ Ｐゴシック" pitchFamily="34" charset="-128"/>
              </a:rPr>
              <a:t> </a:t>
            </a:r>
          </a:p>
        </p:txBody>
      </p:sp>
      <p:pic>
        <p:nvPicPr>
          <p:cNvPr id="458754" name="Picture 3"/>
          <p:cNvPicPr>
            <a:picLocks noChangeAspect="1" noChangeArrowheads="1"/>
          </p:cNvPicPr>
          <p:nvPr/>
        </p:nvPicPr>
        <p:blipFill>
          <a:blip r:embed="rId3"/>
          <a:srcRect/>
          <a:stretch>
            <a:fillRect/>
          </a:stretch>
        </p:blipFill>
        <p:spPr bwMode="auto">
          <a:xfrm>
            <a:off x="2514600" y="533400"/>
            <a:ext cx="6324600" cy="6054725"/>
          </a:xfrm>
          <a:prstGeom prst="rect">
            <a:avLst/>
          </a:prstGeom>
          <a:noFill/>
          <a:ln w="9525">
            <a:noFill/>
            <a:miter lim="800000"/>
            <a:headEnd/>
            <a:tailEnd/>
          </a:ln>
        </p:spPr>
      </p:pic>
      <p:sp>
        <p:nvSpPr>
          <p:cNvPr id="458755" name="Line 4"/>
          <p:cNvSpPr>
            <a:spLocks noChangeShapeType="1"/>
          </p:cNvSpPr>
          <p:nvPr/>
        </p:nvSpPr>
        <p:spPr bwMode="auto">
          <a:xfrm flipV="1">
            <a:off x="2362200" y="1524000"/>
            <a:ext cx="2895600" cy="1676400"/>
          </a:xfrm>
          <a:prstGeom prst="line">
            <a:avLst/>
          </a:prstGeom>
          <a:noFill/>
          <a:ln w="28575">
            <a:solidFill>
              <a:srgbClr val="000000"/>
            </a:solidFill>
            <a:round/>
            <a:headEnd/>
            <a:tailEnd type="triangle" w="med" len="med"/>
          </a:ln>
        </p:spPr>
        <p:txBody>
          <a:bodyPr/>
          <a:lstStyle/>
          <a:p>
            <a:endParaRPr lang="en-US"/>
          </a:p>
        </p:txBody>
      </p:sp>
      <p:sp>
        <p:nvSpPr>
          <p:cNvPr id="458756" name="Line 5"/>
          <p:cNvSpPr>
            <a:spLocks noChangeShapeType="1"/>
          </p:cNvSpPr>
          <p:nvPr/>
        </p:nvSpPr>
        <p:spPr bwMode="auto">
          <a:xfrm>
            <a:off x="2362200" y="4495800"/>
            <a:ext cx="1524000" cy="76200"/>
          </a:xfrm>
          <a:prstGeom prst="line">
            <a:avLst/>
          </a:prstGeom>
          <a:noFill/>
          <a:ln w="28575">
            <a:solidFill>
              <a:srgbClr val="00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a:spLocks noGrp="1" noChangeArrowheads="1"/>
          </p:cNvSpPr>
          <p:nvPr>
            <p:ph type="title" idx="4294967295"/>
          </p:nvPr>
        </p:nvSpPr>
        <p:spPr>
          <a:xfrm>
            <a:off x="2667000" y="609600"/>
            <a:ext cx="4343400" cy="762000"/>
          </a:xfrm>
        </p:spPr>
        <p:txBody>
          <a:bodyPr/>
          <a:lstStyle/>
          <a:p>
            <a:pPr eaLnBrk="1" hangingPunct="1"/>
            <a:r>
              <a:rPr lang="en-US" sz="4800" smtClean="0">
                <a:ea typeface="ＭＳ Ｐゴシック" pitchFamily="34" charset="-128"/>
              </a:rPr>
              <a:t>Map Key</a:t>
            </a:r>
          </a:p>
        </p:txBody>
      </p:sp>
      <p:sp>
        <p:nvSpPr>
          <p:cNvPr id="460802" name="Text Box 3"/>
          <p:cNvSpPr txBox="1">
            <a:spLocks noChangeArrowheads="1"/>
          </p:cNvSpPr>
          <p:nvPr/>
        </p:nvSpPr>
        <p:spPr bwMode="auto">
          <a:xfrm>
            <a:off x="457200" y="1676400"/>
            <a:ext cx="8382000" cy="2770188"/>
          </a:xfrm>
          <a:prstGeom prst="rect">
            <a:avLst/>
          </a:prstGeom>
          <a:noFill/>
          <a:ln w="9525">
            <a:noFill/>
            <a:miter lim="800000"/>
            <a:headEnd/>
            <a:tailEnd/>
          </a:ln>
        </p:spPr>
        <p:txBody>
          <a:bodyPr>
            <a:spAutoFit/>
          </a:bodyPr>
          <a:lstStyle/>
          <a:p>
            <a:pPr defTabSz="914400">
              <a:spcBef>
                <a:spcPct val="50000"/>
              </a:spcBef>
            </a:pPr>
            <a:r>
              <a:rPr lang="en-US" sz="3200">
                <a:solidFill>
                  <a:srgbClr val="33CC33"/>
                </a:solidFill>
                <a:cs typeface="Times New Roman" pitchFamily="18" charset="0"/>
              </a:rPr>
              <a:t>• </a:t>
            </a:r>
            <a:r>
              <a:rPr lang="en-US" sz="2400">
                <a:cs typeface="Times New Roman" pitchFamily="18" charset="0"/>
              </a:rPr>
              <a:t>Mourning Doves were observed</a:t>
            </a:r>
          </a:p>
          <a:p>
            <a:pPr defTabSz="914400">
              <a:spcBef>
                <a:spcPct val="50000"/>
              </a:spcBef>
            </a:pPr>
            <a:r>
              <a:rPr lang="en-US" sz="2400">
                <a:solidFill>
                  <a:srgbClr val="B2B2B2"/>
                </a:solidFill>
                <a:cs typeface="Times New Roman" pitchFamily="18" charset="0"/>
              </a:rPr>
              <a:t>x</a:t>
            </a:r>
            <a:r>
              <a:rPr lang="en-US" sz="2400" b="1">
                <a:solidFill>
                  <a:srgbClr val="B2B2B2"/>
                </a:solidFill>
                <a:cs typeface="Times New Roman" pitchFamily="18" charset="0"/>
              </a:rPr>
              <a:t> </a:t>
            </a:r>
            <a:r>
              <a:rPr lang="en-US" sz="2400">
                <a:cs typeface="Times New Roman" pitchFamily="18" charset="0"/>
              </a:rPr>
              <a:t>A checklist was submitted, but no Mourning Doves were reported </a:t>
            </a:r>
          </a:p>
          <a:p>
            <a:pPr defTabSz="914400">
              <a:spcBef>
                <a:spcPct val="50000"/>
              </a:spcBef>
            </a:pPr>
            <a:r>
              <a:rPr lang="en-US" sz="2400" b="1">
                <a:cs typeface="Times New Roman" pitchFamily="18" charset="0"/>
              </a:rPr>
              <a:t>White Areas:</a:t>
            </a:r>
            <a:r>
              <a:rPr lang="en-US" sz="2400">
                <a:cs typeface="Times New Roman" pitchFamily="18" charset="0"/>
              </a:rPr>
              <a:t> </a:t>
            </a:r>
          </a:p>
          <a:p>
            <a:pPr defTabSz="914400"/>
            <a:r>
              <a:rPr lang="en-US" sz="2400">
                <a:cs typeface="Times New Roman" pitchFamily="18" charset="0"/>
              </a:rPr>
              <a:t>No eBird Report</a:t>
            </a:r>
          </a:p>
          <a:p>
            <a:pPr defTabSz="914400"/>
            <a:r>
              <a:rPr lang="en-US" sz="2400">
                <a:cs typeface="Times New Roman" pitchFamily="18" charset="0"/>
              </a:rPr>
              <a:t>(New York only)</a:t>
            </a:r>
          </a:p>
        </p:txBody>
      </p:sp>
      <p:pic>
        <p:nvPicPr>
          <p:cNvPr id="460803" name="Picture 4"/>
          <p:cNvPicPr>
            <a:picLocks noChangeAspect="1" noChangeArrowheads="1"/>
          </p:cNvPicPr>
          <p:nvPr/>
        </p:nvPicPr>
        <p:blipFill>
          <a:blip r:embed="rId3"/>
          <a:srcRect/>
          <a:stretch>
            <a:fillRect/>
          </a:stretch>
        </p:blipFill>
        <p:spPr bwMode="auto">
          <a:xfrm>
            <a:off x="3810000" y="3036888"/>
            <a:ext cx="5103813" cy="363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2"/>
          <p:cNvPicPr>
            <a:picLocks noChangeAspect="1" noChangeArrowheads="1"/>
          </p:cNvPicPr>
          <p:nvPr/>
        </p:nvPicPr>
        <p:blipFill>
          <a:blip r:embed="rId3"/>
          <a:srcRect l="10938" t="7292" r="13281"/>
          <a:stretch>
            <a:fillRect/>
          </a:stretch>
        </p:blipFill>
        <p:spPr bwMode="auto">
          <a:xfrm>
            <a:off x="3124200" y="1327150"/>
            <a:ext cx="5943600" cy="5454650"/>
          </a:xfrm>
          <a:prstGeom prst="rect">
            <a:avLst/>
          </a:prstGeom>
          <a:noFill/>
          <a:ln w="9525">
            <a:noFill/>
            <a:miter lim="800000"/>
            <a:headEnd/>
            <a:tailEnd/>
          </a:ln>
        </p:spPr>
      </p:pic>
      <p:sp>
        <p:nvSpPr>
          <p:cNvPr id="462850" name="Text Box 3"/>
          <p:cNvSpPr txBox="1">
            <a:spLocks noChangeArrowheads="1"/>
          </p:cNvSpPr>
          <p:nvPr/>
        </p:nvSpPr>
        <p:spPr bwMode="auto">
          <a:xfrm>
            <a:off x="152400" y="2132013"/>
            <a:ext cx="2819400" cy="4152900"/>
          </a:xfrm>
          <a:prstGeom prst="rect">
            <a:avLst/>
          </a:prstGeom>
          <a:noFill/>
          <a:ln w="9525">
            <a:noFill/>
            <a:miter lim="800000"/>
            <a:headEnd/>
            <a:tailEnd/>
          </a:ln>
        </p:spPr>
        <p:txBody>
          <a:bodyPr>
            <a:spAutoFit/>
          </a:bodyPr>
          <a:lstStyle/>
          <a:p>
            <a:pPr defTabSz="914400">
              <a:spcBef>
                <a:spcPct val="50000"/>
              </a:spcBef>
            </a:pPr>
            <a:r>
              <a:rPr lang="en-US" sz="2800"/>
              <a:t>FREQUENCY</a:t>
            </a:r>
          </a:p>
          <a:p>
            <a:pPr defTabSz="914400">
              <a:spcBef>
                <a:spcPct val="50000"/>
              </a:spcBef>
            </a:pPr>
            <a:endParaRPr lang="en-US" sz="2800"/>
          </a:p>
          <a:p>
            <a:pPr defTabSz="914400">
              <a:spcBef>
                <a:spcPct val="50000"/>
              </a:spcBef>
            </a:pPr>
            <a:r>
              <a:rPr lang="en-US" sz="2800"/>
              <a:t>AVERAGE COUNT</a:t>
            </a:r>
          </a:p>
          <a:p>
            <a:pPr defTabSz="914400">
              <a:spcBef>
                <a:spcPct val="50000"/>
              </a:spcBef>
            </a:pPr>
            <a:endParaRPr lang="en-US" sz="2800"/>
          </a:p>
          <a:p>
            <a:pPr defTabSz="914400">
              <a:spcBef>
                <a:spcPct val="50000"/>
              </a:spcBef>
            </a:pPr>
            <a:r>
              <a:rPr lang="en-US" sz="2800"/>
              <a:t>MAP (done)</a:t>
            </a:r>
          </a:p>
          <a:p>
            <a:pPr defTabSz="914400">
              <a:spcBef>
                <a:spcPct val="50000"/>
              </a:spcBef>
            </a:pPr>
            <a:endParaRPr lang="en-US" sz="2800"/>
          </a:p>
        </p:txBody>
      </p:sp>
      <p:sp>
        <p:nvSpPr>
          <p:cNvPr id="462851" name="Line 4"/>
          <p:cNvSpPr>
            <a:spLocks noChangeShapeType="1"/>
          </p:cNvSpPr>
          <p:nvPr/>
        </p:nvSpPr>
        <p:spPr bwMode="auto">
          <a:xfrm>
            <a:off x="2362200" y="2665413"/>
            <a:ext cx="990600" cy="228600"/>
          </a:xfrm>
          <a:prstGeom prst="line">
            <a:avLst/>
          </a:prstGeom>
          <a:noFill/>
          <a:ln w="28575">
            <a:solidFill>
              <a:srgbClr val="000000"/>
            </a:solidFill>
            <a:round/>
            <a:headEnd/>
            <a:tailEnd type="triangle" w="med" len="med"/>
          </a:ln>
        </p:spPr>
        <p:txBody>
          <a:bodyPr/>
          <a:lstStyle/>
          <a:p>
            <a:endParaRPr lang="en-US"/>
          </a:p>
        </p:txBody>
      </p:sp>
      <p:sp>
        <p:nvSpPr>
          <p:cNvPr id="462852" name="Line 5"/>
          <p:cNvSpPr>
            <a:spLocks noChangeShapeType="1"/>
          </p:cNvSpPr>
          <p:nvPr/>
        </p:nvSpPr>
        <p:spPr bwMode="auto">
          <a:xfrm flipV="1">
            <a:off x="1752600" y="3048000"/>
            <a:ext cx="4267200" cy="1066800"/>
          </a:xfrm>
          <a:prstGeom prst="line">
            <a:avLst/>
          </a:prstGeom>
          <a:noFill/>
          <a:ln w="28575">
            <a:solidFill>
              <a:srgbClr val="000000"/>
            </a:solidFill>
            <a:round/>
            <a:headEnd/>
            <a:tailEnd type="triangle" w="med" len="med"/>
          </a:ln>
        </p:spPr>
        <p:txBody>
          <a:bodyPr/>
          <a:lstStyle/>
          <a:p>
            <a:endParaRPr lang="en-US"/>
          </a:p>
        </p:txBody>
      </p:sp>
      <p:sp>
        <p:nvSpPr>
          <p:cNvPr id="462853" name="Rectangle 6"/>
          <p:cNvSpPr>
            <a:spLocks noGrp="1" noChangeArrowheads="1"/>
          </p:cNvSpPr>
          <p:nvPr>
            <p:ph type="title" idx="4294967295"/>
          </p:nvPr>
        </p:nvSpPr>
        <p:spPr>
          <a:xfrm>
            <a:off x="685800" y="304800"/>
            <a:ext cx="7772400" cy="762000"/>
          </a:xfrm>
        </p:spPr>
        <p:txBody>
          <a:bodyPr/>
          <a:lstStyle/>
          <a:p>
            <a:pPr eaLnBrk="1" hangingPunct="1"/>
            <a:r>
              <a:rPr lang="en-US" sz="4000" smtClean="0">
                <a:solidFill>
                  <a:srgbClr val="5C7532"/>
                </a:solidFill>
                <a:ea typeface="ＭＳ Ｐゴシック" pitchFamily="34" charset="-128"/>
              </a:rPr>
              <a:t>Let’s look at these options:</a:t>
            </a:r>
          </a:p>
        </p:txBody>
      </p:sp>
      <p:sp>
        <p:nvSpPr>
          <p:cNvPr id="462854" name="Line 7"/>
          <p:cNvSpPr>
            <a:spLocks noChangeShapeType="1"/>
          </p:cNvSpPr>
          <p:nvPr/>
        </p:nvSpPr>
        <p:spPr bwMode="auto">
          <a:xfrm flipV="1">
            <a:off x="990600" y="3124200"/>
            <a:ext cx="7010400" cy="1981200"/>
          </a:xfrm>
          <a:prstGeom prst="line">
            <a:avLst/>
          </a:prstGeom>
          <a:noFill/>
          <a:ln w="28575">
            <a:solidFill>
              <a:srgbClr val="0000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p:cNvSpPr>
            <a:spLocks noGrp="1"/>
          </p:cNvSpPr>
          <p:nvPr>
            <p:ph type="title" idx="4294967295"/>
          </p:nvPr>
        </p:nvSpPr>
        <p:spPr>
          <a:xfrm>
            <a:off x="473075" y="533400"/>
            <a:ext cx="8229600" cy="1143000"/>
          </a:xfrm>
        </p:spPr>
        <p:txBody>
          <a:bodyPr/>
          <a:lstStyle/>
          <a:p>
            <a:r>
              <a:rPr lang="en-US" smtClean="0">
                <a:ea typeface="ＭＳ Ｐゴシック" pitchFamily="34" charset="-128"/>
              </a:rPr>
              <a:t>7. Investigating the Database</a:t>
            </a:r>
          </a:p>
        </p:txBody>
      </p:sp>
      <p:pic>
        <p:nvPicPr>
          <p:cNvPr id="464898" name="Picture 3" descr="Description: Screen Shot 2012-04-06 at 9"/>
          <p:cNvPicPr>
            <a:picLocks noChangeAspect="1" noChangeArrowheads="1"/>
          </p:cNvPicPr>
          <p:nvPr/>
        </p:nvPicPr>
        <p:blipFill>
          <a:blip r:embed="rId3"/>
          <a:srcRect/>
          <a:stretch>
            <a:fillRect/>
          </a:stretch>
        </p:blipFill>
        <p:spPr bwMode="auto">
          <a:xfrm>
            <a:off x="473075" y="1676400"/>
            <a:ext cx="5591175" cy="4768850"/>
          </a:xfrm>
          <a:prstGeom prst="rect">
            <a:avLst/>
          </a:prstGeom>
          <a:noFill/>
          <a:ln w="9525">
            <a:noFill/>
            <a:miter lim="800000"/>
            <a:headEnd/>
            <a:tailEnd/>
          </a:ln>
        </p:spPr>
      </p:pic>
      <p:sp>
        <p:nvSpPr>
          <p:cNvPr id="464899" name="Text Box 6"/>
          <p:cNvSpPr txBox="1">
            <a:spLocks noChangeArrowheads="1"/>
          </p:cNvSpPr>
          <p:nvPr/>
        </p:nvSpPr>
        <p:spPr bwMode="auto">
          <a:xfrm>
            <a:off x="6400800" y="1828800"/>
            <a:ext cx="2438400" cy="3662363"/>
          </a:xfrm>
          <a:prstGeom prst="rect">
            <a:avLst/>
          </a:prstGeom>
          <a:noFill/>
          <a:ln w="9525">
            <a:noFill/>
            <a:miter lim="800000"/>
            <a:headEnd/>
            <a:tailEnd/>
          </a:ln>
        </p:spPr>
        <p:txBody>
          <a:bodyPr>
            <a:spAutoFit/>
          </a:bodyPr>
          <a:lstStyle/>
          <a:p>
            <a:pPr defTabSz="914400">
              <a:spcBef>
                <a:spcPct val="50000"/>
              </a:spcBef>
            </a:pPr>
            <a:r>
              <a:rPr lang="en-US"/>
              <a:t>Example data output from </a:t>
            </a:r>
            <a:r>
              <a:rPr lang="en-US" i="1"/>
              <a:t>eBird</a:t>
            </a:r>
            <a:r>
              <a:rPr lang="en-US"/>
              <a:t>, indicating that 332 bird species were observed in Wisconsin in 2011. The bar charts show that Canada Geese were seen year-round whereas several other goose species were reported in the state during limited times of year.</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Grp="1"/>
          </p:cNvSpPr>
          <p:nvPr>
            <p:ph type="title" idx="4294967295"/>
          </p:nvPr>
        </p:nvSpPr>
        <p:spPr>
          <a:xfrm>
            <a:off x="473075" y="533400"/>
            <a:ext cx="8229600" cy="1143000"/>
          </a:xfrm>
        </p:spPr>
        <p:txBody>
          <a:bodyPr/>
          <a:lstStyle/>
          <a:p>
            <a:r>
              <a:rPr lang="en-US" smtClean="0">
                <a:ea typeface="ＭＳ Ｐゴシック" pitchFamily="34" charset="-128"/>
              </a:rPr>
              <a:t>7. Investigating the Database</a:t>
            </a:r>
          </a:p>
        </p:txBody>
      </p:sp>
      <p:sp>
        <p:nvSpPr>
          <p:cNvPr id="466946" name="Text Box 6"/>
          <p:cNvSpPr txBox="1">
            <a:spLocks noChangeArrowheads="1"/>
          </p:cNvSpPr>
          <p:nvPr/>
        </p:nvSpPr>
        <p:spPr bwMode="auto">
          <a:xfrm>
            <a:off x="1577975" y="5807075"/>
            <a:ext cx="6019800" cy="641350"/>
          </a:xfrm>
          <a:prstGeom prst="rect">
            <a:avLst/>
          </a:prstGeom>
          <a:noFill/>
          <a:ln w="9525">
            <a:noFill/>
            <a:miter lim="800000"/>
            <a:headEnd/>
            <a:tailEnd/>
          </a:ln>
        </p:spPr>
        <p:txBody>
          <a:bodyPr>
            <a:spAutoFit/>
          </a:bodyPr>
          <a:lstStyle/>
          <a:p>
            <a:pPr algn="ctr" defTabSz="914400">
              <a:spcBef>
                <a:spcPct val="50000"/>
              </a:spcBef>
            </a:pPr>
            <a:r>
              <a:rPr lang="en-US"/>
              <a:t>Comparison of sightings recorded in </a:t>
            </a:r>
            <a:r>
              <a:rPr lang="en-US" i="1"/>
              <a:t>eBird</a:t>
            </a:r>
            <a:r>
              <a:rPr lang="en-US"/>
              <a:t> of </a:t>
            </a:r>
            <a:br>
              <a:rPr lang="en-US"/>
            </a:br>
            <a:r>
              <a:rPr lang="en-US"/>
              <a:t>Broad-winged and Rough-legged Hawks in Wisconsin.</a:t>
            </a:r>
          </a:p>
        </p:txBody>
      </p:sp>
      <p:pic>
        <p:nvPicPr>
          <p:cNvPr id="466947" name="Picture 5" descr="Description: Screen Shot 2012-04-08 at 10"/>
          <p:cNvPicPr>
            <a:picLocks noChangeAspect="1" noChangeArrowheads="1"/>
          </p:cNvPicPr>
          <p:nvPr/>
        </p:nvPicPr>
        <p:blipFill>
          <a:blip r:embed="rId3"/>
          <a:srcRect/>
          <a:stretch>
            <a:fillRect/>
          </a:stretch>
        </p:blipFill>
        <p:spPr bwMode="auto">
          <a:xfrm>
            <a:off x="1096963" y="1676400"/>
            <a:ext cx="6980237" cy="4078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2"/>
          <p:cNvSpPr>
            <a:spLocks noGrp="1"/>
          </p:cNvSpPr>
          <p:nvPr>
            <p:ph type="title" idx="4294967295"/>
          </p:nvPr>
        </p:nvSpPr>
        <p:spPr>
          <a:xfrm>
            <a:off x="473075" y="533400"/>
            <a:ext cx="8229600" cy="1143000"/>
          </a:xfrm>
        </p:spPr>
        <p:txBody>
          <a:bodyPr/>
          <a:lstStyle/>
          <a:p>
            <a:r>
              <a:rPr lang="en-US" smtClean="0">
                <a:ea typeface="ＭＳ Ｐゴシック" pitchFamily="34" charset="-128"/>
              </a:rPr>
              <a:t>7. Investigating the Database</a:t>
            </a:r>
          </a:p>
        </p:txBody>
      </p:sp>
      <p:sp>
        <p:nvSpPr>
          <p:cNvPr id="468994" name="Text Box 6"/>
          <p:cNvSpPr txBox="1">
            <a:spLocks noChangeArrowheads="1"/>
          </p:cNvSpPr>
          <p:nvPr/>
        </p:nvSpPr>
        <p:spPr bwMode="auto">
          <a:xfrm>
            <a:off x="914400" y="5807075"/>
            <a:ext cx="7315200" cy="641350"/>
          </a:xfrm>
          <a:prstGeom prst="rect">
            <a:avLst/>
          </a:prstGeom>
          <a:noFill/>
          <a:ln w="9525">
            <a:noFill/>
            <a:miter lim="800000"/>
            <a:headEnd/>
            <a:tailEnd/>
          </a:ln>
        </p:spPr>
        <p:txBody>
          <a:bodyPr>
            <a:spAutoFit/>
          </a:bodyPr>
          <a:lstStyle/>
          <a:p>
            <a:pPr defTabSz="914400">
              <a:spcBef>
                <a:spcPct val="50000"/>
              </a:spcBef>
            </a:pPr>
            <a:r>
              <a:rPr lang="en-US"/>
              <a:t>Frequency graphs for Broad-winged and Rough-legged Hawks in Wisconsin show opposite patterns for these two species.</a:t>
            </a:r>
          </a:p>
        </p:txBody>
      </p:sp>
      <p:pic>
        <p:nvPicPr>
          <p:cNvPr id="468995" name="Picture 7" descr="Description: Screen Shot 2012-04-08 at 10"/>
          <p:cNvPicPr>
            <a:picLocks noChangeAspect="1" noChangeArrowheads="1"/>
          </p:cNvPicPr>
          <p:nvPr/>
        </p:nvPicPr>
        <p:blipFill>
          <a:blip r:embed="rId3"/>
          <a:srcRect l="2499" r="2405"/>
          <a:stretch>
            <a:fillRect/>
          </a:stretch>
        </p:blipFill>
        <p:spPr bwMode="auto">
          <a:xfrm>
            <a:off x="1577975" y="1447800"/>
            <a:ext cx="6019800" cy="42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2"/>
          <p:cNvSpPr>
            <a:spLocks noGrp="1"/>
          </p:cNvSpPr>
          <p:nvPr>
            <p:ph type="title" idx="4294967295"/>
          </p:nvPr>
        </p:nvSpPr>
        <p:spPr>
          <a:xfrm>
            <a:off x="473075" y="533400"/>
            <a:ext cx="8229600" cy="1143000"/>
          </a:xfrm>
        </p:spPr>
        <p:txBody>
          <a:bodyPr/>
          <a:lstStyle/>
          <a:p>
            <a:r>
              <a:rPr lang="en-US" smtClean="0">
                <a:ea typeface="ＭＳ Ｐゴシック" pitchFamily="34" charset="-128"/>
              </a:rPr>
              <a:t>7. Investigating the Database</a:t>
            </a:r>
          </a:p>
        </p:txBody>
      </p:sp>
      <p:sp>
        <p:nvSpPr>
          <p:cNvPr id="471042" name="Text Box 6"/>
          <p:cNvSpPr txBox="1">
            <a:spLocks noChangeArrowheads="1"/>
          </p:cNvSpPr>
          <p:nvPr/>
        </p:nvSpPr>
        <p:spPr bwMode="auto">
          <a:xfrm>
            <a:off x="473075" y="5410200"/>
            <a:ext cx="8229600" cy="1190625"/>
          </a:xfrm>
          <a:prstGeom prst="rect">
            <a:avLst/>
          </a:prstGeom>
          <a:noFill/>
          <a:ln w="9525">
            <a:noFill/>
            <a:miter lim="800000"/>
            <a:headEnd/>
            <a:tailEnd/>
          </a:ln>
        </p:spPr>
        <p:txBody>
          <a:bodyPr>
            <a:spAutoFit/>
          </a:bodyPr>
          <a:lstStyle/>
          <a:p>
            <a:pPr defTabSz="914400">
              <a:spcBef>
                <a:spcPct val="50000"/>
              </a:spcBef>
            </a:pPr>
            <a:r>
              <a:rPr lang="en-US"/>
              <a:t>Graphs of Average Count show large spring and fall peaks for the Broad-winged Hawk in Wisconsin, corresponding with migrating flocks heading north in late April and returning south in mid-September. Compare these patterns with the relatively moderate seasonal trends for the Rough-legged Hawk.</a:t>
            </a:r>
          </a:p>
        </p:txBody>
      </p:sp>
      <p:pic>
        <p:nvPicPr>
          <p:cNvPr id="471043" name="Picture 9" descr="Description: Screen Shot 2012-04-10 at 4"/>
          <p:cNvPicPr>
            <a:picLocks noChangeAspect="1" noChangeArrowheads="1"/>
          </p:cNvPicPr>
          <p:nvPr/>
        </p:nvPicPr>
        <p:blipFill>
          <a:blip r:embed="rId3"/>
          <a:srcRect t="3474"/>
          <a:stretch>
            <a:fillRect/>
          </a:stretch>
        </p:blipFill>
        <p:spPr bwMode="auto">
          <a:xfrm>
            <a:off x="2073275" y="1524000"/>
            <a:ext cx="5029200" cy="3868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p:cNvSpPr>
          <p:nvPr>
            <p:ph type="title" idx="4294967295"/>
          </p:nvPr>
        </p:nvSpPr>
        <p:spPr>
          <a:xfrm>
            <a:off x="473075" y="533400"/>
            <a:ext cx="8229600" cy="1143000"/>
          </a:xfrm>
        </p:spPr>
        <p:txBody>
          <a:bodyPr/>
          <a:lstStyle/>
          <a:p>
            <a:r>
              <a:rPr lang="en-US" smtClean="0">
                <a:ea typeface="ＭＳ Ｐゴシック" pitchFamily="34" charset="-128"/>
              </a:rPr>
              <a:t>7. Investigating the Database</a:t>
            </a:r>
          </a:p>
        </p:txBody>
      </p:sp>
      <p:sp>
        <p:nvSpPr>
          <p:cNvPr id="473090" name="Text Box 6"/>
          <p:cNvSpPr txBox="1">
            <a:spLocks noChangeArrowheads="1"/>
          </p:cNvSpPr>
          <p:nvPr/>
        </p:nvSpPr>
        <p:spPr bwMode="auto">
          <a:xfrm>
            <a:off x="473075" y="5715000"/>
            <a:ext cx="8229600" cy="915988"/>
          </a:xfrm>
          <a:prstGeom prst="rect">
            <a:avLst/>
          </a:prstGeom>
          <a:noFill/>
          <a:ln w="9525">
            <a:noFill/>
            <a:miter lim="800000"/>
            <a:headEnd/>
            <a:tailEnd/>
          </a:ln>
        </p:spPr>
        <p:txBody>
          <a:bodyPr>
            <a:spAutoFit/>
          </a:bodyPr>
          <a:lstStyle/>
          <a:p>
            <a:pPr defTabSz="914400">
              <a:spcBef>
                <a:spcPct val="50000"/>
              </a:spcBef>
            </a:pPr>
            <a:r>
              <a:rPr lang="en-US"/>
              <a:t>Range maps for the Broad-winged Hawk (left) and Rough-legged Hawk (right) reveal differences in which parts of their life cycles are spent in the lower 48 states.  Image source: </a:t>
            </a:r>
            <a:r>
              <a:rPr lang="en-US">
                <a:hlinkClick r:id="rId3"/>
              </a:rPr>
              <a:t>http://www.allaboutbirds.org</a:t>
            </a:r>
            <a:r>
              <a:rPr lang="en-US"/>
              <a:t>.</a:t>
            </a:r>
          </a:p>
        </p:txBody>
      </p:sp>
      <p:pic>
        <p:nvPicPr>
          <p:cNvPr id="473091" name="Picture 11"/>
          <p:cNvPicPr>
            <a:picLocks noChangeAspect="1" noChangeArrowheads="1"/>
          </p:cNvPicPr>
          <p:nvPr/>
        </p:nvPicPr>
        <p:blipFill>
          <a:blip r:embed="rId4"/>
          <a:srcRect/>
          <a:stretch>
            <a:fillRect/>
          </a:stretch>
        </p:blipFill>
        <p:spPr bwMode="auto">
          <a:xfrm>
            <a:off x="1295400" y="1524000"/>
            <a:ext cx="2994025" cy="4191000"/>
          </a:xfrm>
          <a:prstGeom prst="rect">
            <a:avLst/>
          </a:prstGeom>
          <a:noFill/>
          <a:ln w="9525">
            <a:noFill/>
            <a:miter lim="800000"/>
            <a:headEnd/>
            <a:tailEnd/>
          </a:ln>
        </p:spPr>
      </p:pic>
      <p:pic>
        <p:nvPicPr>
          <p:cNvPr id="473092" name="Picture 12"/>
          <p:cNvPicPr>
            <a:picLocks noChangeAspect="1" noChangeArrowheads="1"/>
          </p:cNvPicPr>
          <p:nvPr/>
        </p:nvPicPr>
        <p:blipFill>
          <a:blip r:embed="rId5"/>
          <a:srcRect/>
          <a:stretch>
            <a:fillRect/>
          </a:stretch>
        </p:blipFill>
        <p:spPr bwMode="auto">
          <a:xfrm>
            <a:off x="4876800" y="1524000"/>
            <a:ext cx="2994025"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4"/>
          <p:cNvSpPr>
            <a:spLocks noGrp="1"/>
          </p:cNvSpPr>
          <p:nvPr>
            <p:ph type="title"/>
          </p:nvPr>
        </p:nvSpPr>
        <p:spPr/>
        <p:txBody>
          <a:bodyPr/>
          <a:lstStyle/>
          <a:p>
            <a:r>
              <a:rPr lang="en-US" sz="4000" smtClean="0">
                <a:ea typeface="ＭＳ Ｐゴシック" pitchFamily="34" charset="-128"/>
              </a:rPr>
              <a:t>You Can Be a Citizen Scientist</a:t>
            </a:r>
          </a:p>
        </p:txBody>
      </p:sp>
      <p:pic>
        <p:nvPicPr>
          <p:cNvPr id="357382" name="YouCanBeA...CitizenScientist.wmv">
            <a:hlinkClick r:id="" action="ppaction://media"/>
          </p:cNvPr>
          <p:cNvPicPr>
            <a:picLocks noGrp="1" noRot="1" noChangeAspect="1" noChangeArrowheads="1"/>
          </p:cNvPicPr>
          <p:nvPr>
            <p:ph idx="1"/>
            <a:videoFile r:link="rId1"/>
          </p:nvPr>
        </p:nvPicPr>
        <p:blipFill>
          <a:blip r:embed="rId4"/>
          <a:srcRect/>
          <a:stretch>
            <a:fillRect/>
          </a:stretch>
        </p:blipFill>
        <p:spPr>
          <a:xfrm>
            <a:off x="1524000" y="1635125"/>
            <a:ext cx="6096000" cy="44577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738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57382"/>
                                        </p:tgtEl>
                                      </p:cBhvr>
                                    </p:cmd>
                                  </p:childTnLst>
                                </p:cTn>
                              </p:par>
                            </p:childTnLst>
                          </p:cTn>
                        </p:par>
                      </p:childTnLst>
                    </p:cTn>
                  </p:par>
                </p:childTnLst>
              </p:cTn>
              <p:nextCondLst>
                <p:cond evt="onClick" delay="0">
                  <p:tgtEl>
                    <p:spTgt spid="357382"/>
                  </p:tgtEl>
                </p:cond>
              </p:nextCondLst>
            </p:seq>
            <p:video>
              <p:cMediaNode>
                <p:cTn id="7" fill="hold" display="0">
                  <p:stCondLst>
                    <p:cond delay="indefinite"/>
                  </p:stCondLst>
                  <p:endCondLst>
                    <p:cond evt="onNext" delay="0">
                      <p:tgtEl>
                        <p:sldTgt/>
                      </p:tgtEl>
                    </p:cond>
                    <p:cond evt="onPrev" delay="0">
                      <p:tgtEl>
                        <p:sldTgt/>
                      </p:tgtEl>
                    </p:cond>
                  </p:endCondLst>
                </p:cTn>
                <p:tgtEl>
                  <p:spTgt spid="35738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2" descr="KDT16 DSC_0115"/>
          <p:cNvSpPr>
            <a:spLocks noChangeArrowheads="1"/>
          </p:cNvSpPr>
          <p:nvPr/>
        </p:nvSpPr>
        <p:spPr bwMode="auto">
          <a:xfrm>
            <a:off x="0" y="0"/>
            <a:ext cx="9144000" cy="6858000"/>
          </a:xfrm>
          <a:prstGeom prst="rect">
            <a:avLst/>
          </a:prstGeom>
          <a:blipFill dpi="0" rotWithShape="1">
            <a:blip r:embed="rId3"/>
            <a:srcRect/>
            <a:stretch>
              <a:fillRect/>
            </a:stretch>
          </a:blipFill>
          <a:ln w="9525">
            <a:noFill/>
            <a:miter lim="800000"/>
            <a:headEnd/>
            <a:tailEnd/>
          </a:ln>
        </p:spPr>
        <p:txBody>
          <a:bodyPr wrap="none" anchor="ctr"/>
          <a:lstStyle/>
          <a:p>
            <a:pPr algn="ctr" defTabSz="914400"/>
            <a:endParaRPr lang="en-US" b="1">
              <a:solidFill>
                <a:srgbClr val="D98C6D"/>
              </a:solidFill>
            </a:endParaRPr>
          </a:p>
        </p:txBody>
      </p:sp>
      <p:sp>
        <p:nvSpPr>
          <p:cNvPr id="477186" name="Rectangle 6"/>
          <p:cNvSpPr>
            <a:spLocks noGrp="1" noChangeArrowheads="1"/>
          </p:cNvSpPr>
          <p:nvPr>
            <p:ph type="title" idx="4294967295"/>
          </p:nvPr>
        </p:nvSpPr>
        <p:spPr>
          <a:xfrm>
            <a:off x="457200" y="381000"/>
            <a:ext cx="8229600" cy="1143000"/>
          </a:xfrm>
          <a:solidFill>
            <a:schemeClr val="tx1">
              <a:alpha val="79999"/>
            </a:schemeClr>
          </a:solidFill>
        </p:spPr>
        <p:txBody>
          <a:bodyPr/>
          <a:lstStyle/>
          <a:p>
            <a:pPr eaLnBrk="1" hangingPunct="1"/>
            <a:r>
              <a:rPr lang="en-US" smtClean="0">
                <a:ea typeface="ＭＳ Ｐゴシック" pitchFamily="34" charset="-128"/>
              </a:rPr>
              <a:t>Student Counts Really Matter!</a:t>
            </a:r>
          </a:p>
        </p:txBody>
      </p:sp>
      <p:sp>
        <p:nvSpPr>
          <p:cNvPr id="343044" name="Rectangle 4"/>
          <p:cNvSpPr>
            <a:spLocks noChangeArrowheads="1"/>
          </p:cNvSpPr>
          <p:nvPr/>
        </p:nvSpPr>
        <p:spPr bwMode="auto">
          <a:xfrm>
            <a:off x="152400" y="3810000"/>
            <a:ext cx="7239000" cy="2895600"/>
          </a:xfrm>
          <a:prstGeom prst="rect">
            <a:avLst/>
          </a:prstGeom>
          <a:solidFill>
            <a:schemeClr val="tx1">
              <a:alpha val="59999"/>
            </a:schemeClr>
          </a:solidFill>
          <a:ln w="9525">
            <a:noFill/>
            <a:miter lim="800000"/>
            <a:headEnd/>
            <a:tailEnd/>
          </a:ln>
        </p:spPr>
        <p:txBody>
          <a:bodyPr anchor="ctr"/>
          <a:lstStyle/>
          <a:p>
            <a:r>
              <a:rPr lang="en-US" sz="4800" b="1">
                <a:solidFill>
                  <a:schemeClr val="bg1"/>
                </a:solidFill>
              </a:rPr>
              <a:t>BirdSleuth brings the power and engagement of citizen science to students!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birdblind9 22003"/>
          <p:cNvPicPr>
            <a:picLocks noChangeAspect="1" noChangeArrowheads="1"/>
          </p:cNvPicPr>
          <p:nvPr>
            <p:ph/>
          </p:nvPr>
        </p:nvPicPr>
        <p:blipFill>
          <a:blip r:embed="rId3"/>
          <a:srcRect/>
          <a:stretch>
            <a:fillRect/>
          </a:stretch>
        </p:blipFill>
        <p:spPr>
          <a:xfrm>
            <a:off x="0" y="457200"/>
            <a:ext cx="9144000" cy="6402388"/>
          </a:xfrm>
        </p:spPr>
      </p:pic>
      <p:sp>
        <p:nvSpPr>
          <p:cNvPr id="220164" name="Rectangle 2"/>
          <p:cNvSpPr>
            <a:spLocks noChangeArrowheads="1"/>
          </p:cNvSpPr>
          <p:nvPr/>
        </p:nvSpPr>
        <p:spPr bwMode="auto">
          <a:xfrm>
            <a:off x="5334000" y="457200"/>
            <a:ext cx="3657600" cy="1676400"/>
          </a:xfrm>
          <a:prstGeom prst="rect">
            <a:avLst/>
          </a:prstGeom>
          <a:solidFill>
            <a:schemeClr val="bg1">
              <a:alpha val="70195"/>
            </a:schemeClr>
          </a:solidFill>
          <a:ln w="9525">
            <a:noFill/>
            <a:miter lim="800000"/>
            <a:headEnd/>
            <a:tailEnd/>
          </a:ln>
        </p:spPr>
        <p:txBody>
          <a:bodyPr anchor="ctr"/>
          <a:lstStyle/>
          <a:p>
            <a:pPr algn="ctr"/>
            <a:r>
              <a:rPr lang="en-US" sz="3200" b="1"/>
              <a:t>BirdSleuth Data</a:t>
            </a:r>
            <a:r>
              <a:rPr lang="en-US" sz="2400" b="1"/>
              <a:t/>
            </a:r>
            <a:br>
              <a:rPr lang="en-US" sz="2400" b="1"/>
            </a:br>
            <a:r>
              <a:rPr lang="en-US" sz="2400" b="1"/>
              <a:t>Share it with scientists, </a:t>
            </a:r>
            <a:br>
              <a:rPr lang="en-US" sz="2400" b="1"/>
            </a:br>
            <a:r>
              <a:rPr lang="en-US" sz="2400" b="1"/>
              <a:t>and USE IT yourself!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Grp="1"/>
          </p:cNvSpPr>
          <p:nvPr>
            <p:ph type="title" idx="4294967295"/>
          </p:nvPr>
        </p:nvSpPr>
        <p:spPr/>
        <p:txBody>
          <a:bodyPr/>
          <a:lstStyle/>
          <a:p>
            <a:r>
              <a:rPr lang="en-US" smtClean="0">
                <a:ea typeface="ＭＳ Ｐゴシック" pitchFamily="34" charset="-128"/>
              </a:rPr>
              <a:t>Binoculars</a:t>
            </a:r>
          </a:p>
        </p:txBody>
      </p:sp>
      <p:pic>
        <p:nvPicPr>
          <p:cNvPr id="479234" name="Picture 10" descr="Binocular-3"/>
          <p:cNvPicPr>
            <a:picLocks noChangeAspect="1" noChangeArrowheads="1"/>
          </p:cNvPicPr>
          <p:nvPr>
            <p:ph sz="half" idx="4294967295"/>
          </p:nvPr>
        </p:nvPicPr>
        <p:blipFill>
          <a:blip r:embed="rId3"/>
          <a:srcRect/>
          <a:stretch>
            <a:fillRect/>
          </a:stretch>
        </p:blipFill>
        <p:spPr>
          <a:xfrm>
            <a:off x="914400" y="1600200"/>
            <a:ext cx="3394075" cy="4525963"/>
          </a:xfrm>
        </p:spPr>
      </p:pic>
      <p:pic>
        <p:nvPicPr>
          <p:cNvPr id="479235" name="Picture 11" descr="Binocular-4"/>
          <p:cNvPicPr>
            <a:picLocks noChangeAspect="1" noChangeArrowheads="1"/>
          </p:cNvPicPr>
          <p:nvPr>
            <p:ph sz="quarter" idx="4294967295"/>
          </p:nvPr>
        </p:nvPicPr>
        <p:blipFill>
          <a:blip r:embed="rId4"/>
          <a:srcRect/>
          <a:stretch>
            <a:fillRect/>
          </a:stretch>
        </p:blipFill>
        <p:spPr>
          <a:xfrm>
            <a:off x="5334000" y="1600200"/>
            <a:ext cx="2914650" cy="2185988"/>
          </a:xfrm>
        </p:spPr>
      </p:pic>
      <p:pic>
        <p:nvPicPr>
          <p:cNvPr id="479236" name="Picture 14" descr="Binocular-2"/>
          <p:cNvPicPr>
            <a:picLocks noChangeAspect="1" noChangeArrowheads="1"/>
          </p:cNvPicPr>
          <p:nvPr>
            <p:ph sz="quarter" idx="4294967295"/>
          </p:nvPr>
        </p:nvPicPr>
        <p:blipFill>
          <a:blip r:embed="rId5"/>
          <a:srcRect/>
          <a:stretch>
            <a:fillRect/>
          </a:stretch>
        </p:blipFill>
        <p:spPr>
          <a:xfrm>
            <a:off x="5332413" y="3938588"/>
            <a:ext cx="2916237" cy="2187575"/>
          </a:xfr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4" descr="MWB_Reference_Binoculars"/>
          <p:cNvPicPr>
            <a:picLocks noChangeAspect="1" noChangeArrowheads="1"/>
          </p:cNvPicPr>
          <p:nvPr/>
        </p:nvPicPr>
        <p:blipFill>
          <a:blip r:embed="rId3"/>
          <a:srcRect/>
          <a:stretch>
            <a:fillRect/>
          </a:stretch>
        </p:blipFill>
        <p:spPr bwMode="auto">
          <a:xfrm>
            <a:off x="2081213" y="533400"/>
            <a:ext cx="5013325" cy="6324600"/>
          </a:xfrm>
          <a:prstGeom prst="rect">
            <a:avLst/>
          </a:prstGeom>
          <a:noFill/>
          <a:ln w="9525">
            <a:noFill/>
            <a:miter lim="800000"/>
            <a:headEnd/>
            <a:tailEnd/>
          </a:ln>
        </p:spPr>
      </p:pic>
      <p:sp>
        <p:nvSpPr>
          <p:cNvPr id="481282" name="AutoShape 5"/>
          <p:cNvSpPr>
            <a:spLocks noChangeArrowheads="1"/>
          </p:cNvSpPr>
          <p:nvPr/>
        </p:nvSpPr>
        <p:spPr bwMode="auto">
          <a:xfrm>
            <a:off x="7094538" y="4495800"/>
            <a:ext cx="1905000" cy="1295400"/>
          </a:xfrm>
          <a:prstGeom prst="wedgeRectCallout">
            <a:avLst>
              <a:gd name="adj1" fmla="val -52167"/>
              <a:gd name="adj2" fmla="val 91176"/>
            </a:avLst>
          </a:prstGeom>
          <a:solidFill>
            <a:schemeClr val="tx2"/>
          </a:solidFill>
          <a:ln w="9525">
            <a:solidFill>
              <a:schemeClr val="tx1"/>
            </a:solidFill>
            <a:miter lim="800000"/>
            <a:headEnd/>
            <a:tailEnd/>
          </a:ln>
        </p:spPr>
        <p:txBody>
          <a:bodyPr/>
          <a:lstStyle/>
          <a:p>
            <a:pPr algn="ctr"/>
            <a:r>
              <a:rPr lang="en-US">
                <a:solidFill>
                  <a:schemeClr val="bg1"/>
                </a:solidFill>
              </a:rPr>
              <a:t>A page from the  Most Wanted Birds Reference Guide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Grp="1"/>
          </p:cNvSpPr>
          <p:nvPr>
            <p:ph type="title" idx="4294967295"/>
          </p:nvPr>
        </p:nvSpPr>
        <p:spPr/>
        <p:txBody>
          <a:bodyPr/>
          <a:lstStyle/>
          <a:p>
            <a:r>
              <a:rPr lang="en-US" smtClean="0">
                <a:ea typeface="ＭＳ Ｐゴシック" pitchFamily="34" charset="-128"/>
              </a:rPr>
              <a:t>Binoculars</a:t>
            </a:r>
          </a:p>
        </p:txBody>
      </p:sp>
      <p:sp>
        <p:nvSpPr>
          <p:cNvPr id="483330" name="Rectangle 3"/>
          <p:cNvSpPr>
            <a:spLocks noGrp="1"/>
          </p:cNvSpPr>
          <p:nvPr>
            <p:ph type="body" sz="half" idx="4294967295"/>
          </p:nvPr>
        </p:nvSpPr>
        <p:spPr>
          <a:xfrm>
            <a:off x="457200" y="1600200"/>
            <a:ext cx="4038600" cy="4525963"/>
          </a:xfrm>
          <a:solidFill>
            <a:schemeClr val="tx1"/>
          </a:solidFill>
        </p:spPr>
        <p:txBody>
          <a:bodyPr/>
          <a:lstStyle/>
          <a:p>
            <a:pPr marL="533400" indent="-533400" defTabSz="914400">
              <a:lnSpc>
                <a:spcPct val="90000"/>
              </a:lnSpc>
              <a:buClr>
                <a:schemeClr val="bg1"/>
              </a:buClr>
              <a:buFontTx/>
              <a:buAutoNum type="arabicPeriod" startAt="11"/>
            </a:pPr>
            <a:r>
              <a:rPr lang="en-US" sz="2800" smtClean="0">
                <a:solidFill>
                  <a:schemeClr val="bg1"/>
                </a:solidFill>
                <a:latin typeface="Times New Roman" pitchFamily="18" charset="0"/>
                <a:ea typeface="ＭＳ Ｐゴシック" pitchFamily="34" charset="-128"/>
                <a:cs typeface="Times New Roman" pitchFamily="18" charset="0"/>
              </a:rPr>
              <a:t>Almost everyone has one eye that is stronger than the other. If you are having trouble focusing you can adjust this lens by turning to the + or -.</a:t>
            </a:r>
          </a:p>
          <a:p>
            <a:pPr marL="1295400" lvl="2" indent="-381000" defTabSz="914400">
              <a:lnSpc>
                <a:spcPct val="90000"/>
              </a:lnSpc>
              <a:buClr>
                <a:schemeClr val="bg1"/>
              </a:buClr>
              <a:buFontTx/>
              <a:buAutoNum type="alphaLcPeriod"/>
            </a:pPr>
            <a:r>
              <a:rPr lang="en-US" sz="2000" smtClean="0">
                <a:solidFill>
                  <a:schemeClr val="bg1"/>
                </a:solidFill>
                <a:latin typeface="Times New Roman" pitchFamily="18" charset="0"/>
                <a:ea typeface="ＭＳ Ｐゴシック" pitchFamily="34" charset="-128"/>
                <a:cs typeface="Times New Roman" pitchFamily="18" charset="0"/>
              </a:rPr>
              <a:t>ocular</a:t>
            </a:r>
          </a:p>
          <a:p>
            <a:pPr marL="1295400" lvl="2" indent="-381000" defTabSz="914400">
              <a:lnSpc>
                <a:spcPct val="90000"/>
              </a:lnSpc>
              <a:buClr>
                <a:schemeClr val="bg1"/>
              </a:buClr>
              <a:buFontTx/>
              <a:buAutoNum type="alphaLcPeriod"/>
            </a:pPr>
            <a:r>
              <a:rPr lang="en-US" sz="2000" smtClean="0">
                <a:solidFill>
                  <a:schemeClr val="bg1"/>
                </a:solidFill>
                <a:latin typeface="Times New Roman" pitchFamily="18" charset="0"/>
                <a:ea typeface="ＭＳ Ｐゴシック" pitchFamily="34" charset="-128"/>
                <a:cs typeface="Times New Roman" pitchFamily="18" charset="0"/>
              </a:rPr>
              <a:t>objective</a:t>
            </a:r>
          </a:p>
          <a:p>
            <a:pPr marL="1295400" lvl="2" indent="-381000" defTabSz="914400">
              <a:lnSpc>
                <a:spcPct val="90000"/>
              </a:lnSpc>
              <a:buClr>
                <a:schemeClr val="bg1"/>
              </a:buClr>
              <a:buFontTx/>
              <a:buAutoNum type="alphaLcPeriod"/>
            </a:pPr>
            <a:r>
              <a:rPr lang="en-US" sz="2000" smtClean="0">
                <a:solidFill>
                  <a:schemeClr val="bg1"/>
                </a:solidFill>
                <a:latin typeface="Times New Roman" pitchFamily="18" charset="0"/>
                <a:ea typeface="ＭＳ Ｐゴシック" pitchFamily="34" charset="-128"/>
                <a:cs typeface="Times New Roman" pitchFamily="18" charset="0"/>
              </a:rPr>
              <a:t>diopter</a:t>
            </a:r>
          </a:p>
          <a:p>
            <a:pPr marL="1295400" lvl="2" indent="-381000" defTabSz="914400">
              <a:lnSpc>
                <a:spcPct val="90000"/>
              </a:lnSpc>
              <a:buClr>
                <a:schemeClr val="bg1"/>
              </a:buClr>
              <a:buFontTx/>
              <a:buAutoNum type="alphaLcPeriod"/>
            </a:pPr>
            <a:r>
              <a:rPr lang="en-US" sz="2000" smtClean="0">
                <a:solidFill>
                  <a:schemeClr val="bg1"/>
                </a:solidFill>
                <a:latin typeface="Times New Roman" pitchFamily="18" charset="0"/>
                <a:ea typeface="ＭＳ Ｐゴシック" pitchFamily="34" charset="-128"/>
                <a:cs typeface="Times New Roman" pitchFamily="18" charset="0"/>
              </a:rPr>
              <a:t>frenzel</a:t>
            </a:r>
          </a:p>
        </p:txBody>
      </p:sp>
      <p:pic>
        <p:nvPicPr>
          <p:cNvPr id="483331" name="Picture 4" descr="diopter"/>
          <p:cNvPicPr>
            <a:picLocks noChangeAspect="1" noChangeArrowheads="1"/>
          </p:cNvPicPr>
          <p:nvPr>
            <p:ph sz="half" idx="4294967295"/>
          </p:nvPr>
        </p:nvPicPr>
        <p:blipFill>
          <a:blip r:embed="rId3"/>
          <a:srcRect/>
          <a:stretch>
            <a:fillRect/>
          </a:stretch>
        </p:blipFill>
        <p:spPr>
          <a:xfrm>
            <a:off x="4800600" y="2241550"/>
            <a:ext cx="4038600" cy="3089275"/>
          </a:xfrm>
        </p:spPr>
      </p:pic>
      <p:sp>
        <p:nvSpPr>
          <p:cNvPr id="485381" name="Oval 5"/>
          <p:cNvSpPr>
            <a:spLocks noChangeArrowheads="1"/>
          </p:cNvSpPr>
          <p:nvPr/>
        </p:nvSpPr>
        <p:spPr bwMode="auto">
          <a:xfrm>
            <a:off x="1282700" y="5024438"/>
            <a:ext cx="1524000" cy="377825"/>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5381"/>
                                        </p:tgtEl>
                                        <p:attrNameLst>
                                          <p:attrName>style.visibility</p:attrName>
                                        </p:attrNameLst>
                                      </p:cBhvr>
                                      <p:to>
                                        <p:strVal val="visible"/>
                                      </p:to>
                                    </p:set>
                                    <p:animEffect transition="in" filter="circle(in)">
                                      <p:cBhvr>
                                        <p:cTn id="7" dur="2000"/>
                                        <p:tgtEl>
                                          <p:spTgt spid="485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p:cNvSpPr>
          <p:nvPr>
            <p:ph type="title" idx="4294967295"/>
          </p:nvPr>
        </p:nvSpPr>
        <p:spPr/>
        <p:txBody>
          <a:bodyPr/>
          <a:lstStyle/>
          <a:p>
            <a:r>
              <a:rPr lang="en-US" smtClean="0">
                <a:ea typeface="ＭＳ Ｐゴシック" pitchFamily="34" charset="-128"/>
              </a:rPr>
              <a:t>Binoculars</a:t>
            </a:r>
          </a:p>
        </p:txBody>
      </p:sp>
      <p:sp>
        <p:nvSpPr>
          <p:cNvPr id="485378" name="Rectangle 3"/>
          <p:cNvSpPr>
            <a:spLocks noGrp="1"/>
          </p:cNvSpPr>
          <p:nvPr>
            <p:ph type="body" sz="half" idx="4294967295"/>
          </p:nvPr>
        </p:nvSpPr>
        <p:spPr>
          <a:xfrm>
            <a:off x="457200" y="1600200"/>
            <a:ext cx="4038600" cy="4525963"/>
          </a:xfrm>
          <a:solidFill>
            <a:schemeClr val="tx1"/>
          </a:solidFill>
        </p:spPr>
        <p:txBody>
          <a:bodyPr/>
          <a:lstStyle/>
          <a:p>
            <a:pPr marL="533400" indent="-533400" defTabSz="914400">
              <a:buClr>
                <a:schemeClr val="bg1"/>
              </a:buClr>
              <a:buFontTx/>
              <a:buAutoNum type="arabicPeriod" startAt="12"/>
            </a:pPr>
            <a:r>
              <a:rPr lang="en-US" sz="2800" smtClean="0">
                <a:solidFill>
                  <a:schemeClr val="bg1"/>
                </a:solidFill>
                <a:latin typeface="Times New Roman" pitchFamily="18" charset="0"/>
                <a:ea typeface="ＭＳ Ｐゴシック" pitchFamily="34" charset="-128"/>
                <a:cs typeface="Times New Roman" pitchFamily="18" charset="0"/>
              </a:rPr>
              <a:t>If you can’t focus on birds even after following the instructions you should</a:t>
            </a:r>
          </a:p>
          <a:p>
            <a:pPr marL="1295400" lvl="2" indent="-381000" defTabSz="914400">
              <a:buClr>
                <a:schemeClr val="bg1"/>
              </a:buClr>
              <a:buFontTx/>
              <a:buAutoNum type="alphaLcPeriod"/>
            </a:pPr>
            <a:r>
              <a:rPr lang="en-US" sz="2000" smtClean="0">
                <a:solidFill>
                  <a:schemeClr val="bg1"/>
                </a:solidFill>
                <a:latin typeface="Times New Roman" pitchFamily="18" charset="0"/>
                <a:ea typeface="ＭＳ Ｐゴシック" pitchFamily="34" charset="-128"/>
                <a:cs typeface="Times New Roman" pitchFamily="18" charset="0"/>
              </a:rPr>
              <a:t>Check to see if the lenses need cleaning</a:t>
            </a:r>
          </a:p>
          <a:p>
            <a:pPr marL="1295400" lvl="2" indent="-381000" defTabSz="914400">
              <a:buClr>
                <a:schemeClr val="bg1"/>
              </a:buClr>
              <a:buFontTx/>
              <a:buAutoNum type="alphaLcPeriod"/>
            </a:pPr>
            <a:r>
              <a:rPr lang="en-US" sz="2000" smtClean="0">
                <a:solidFill>
                  <a:schemeClr val="bg1"/>
                </a:solidFill>
                <a:latin typeface="Times New Roman" pitchFamily="18" charset="0"/>
                <a:ea typeface="ＭＳ Ｐゴシック" pitchFamily="34" charset="-128"/>
                <a:cs typeface="Times New Roman" pitchFamily="18" charset="0"/>
              </a:rPr>
              <a:t>Buy new binoculars</a:t>
            </a:r>
          </a:p>
          <a:p>
            <a:pPr marL="1295400" lvl="2" indent="-381000" defTabSz="914400">
              <a:buClr>
                <a:schemeClr val="bg1"/>
              </a:buClr>
              <a:buFontTx/>
              <a:buAutoNum type="alphaLcPeriod"/>
            </a:pPr>
            <a:r>
              <a:rPr lang="en-US" sz="2000" smtClean="0">
                <a:solidFill>
                  <a:schemeClr val="bg1"/>
                </a:solidFill>
                <a:latin typeface="Times New Roman" pitchFamily="18" charset="0"/>
                <a:ea typeface="ＭＳ Ｐゴシック" pitchFamily="34" charset="-128"/>
                <a:cs typeface="Times New Roman" pitchFamily="18" charset="0"/>
              </a:rPr>
              <a:t>Wash the binoculars in boiling water</a:t>
            </a:r>
          </a:p>
          <a:p>
            <a:pPr marL="1295400" lvl="2" indent="-381000" defTabSz="914400">
              <a:buClr>
                <a:schemeClr val="bg1"/>
              </a:buClr>
              <a:buFontTx/>
              <a:buAutoNum type="alphaLcPeriod"/>
            </a:pPr>
            <a:r>
              <a:rPr lang="en-US" sz="2000" smtClean="0">
                <a:solidFill>
                  <a:schemeClr val="bg1"/>
                </a:solidFill>
                <a:latin typeface="Times New Roman" pitchFamily="18" charset="0"/>
                <a:ea typeface="ＭＳ Ｐゴシック" pitchFamily="34" charset="-128"/>
                <a:cs typeface="Times New Roman" pitchFamily="18" charset="0"/>
              </a:rPr>
              <a:t>Hold your breath while focusing</a:t>
            </a:r>
          </a:p>
        </p:txBody>
      </p:sp>
      <p:pic>
        <p:nvPicPr>
          <p:cNvPr id="485379" name="Picture 4" descr="Binoculars"/>
          <p:cNvPicPr>
            <a:picLocks noChangeAspect="1" noChangeArrowheads="1"/>
          </p:cNvPicPr>
          <p:nvPr>
            <p:ph sz="half" idx="4294967295"/>
          </p:nvPr>
        </p:nvPicPr>
        <p:blipFill>
          <a:blip r:embed="rId3"/>
          <a:srcRect/>
          <a:stretch>
            <a:fillRect/>
          </a:stretch>
        </p:blipFill>
        <p:spPr>
          <a:xfrm>
            <a:off x="4648200" y="2141538"/>
            <a:ext cx="4038600" cy="3441700"/>
          </a:xfrm>
        </p:spPr>
      </p:pic>
      <p:sp>
        <p:nvSpPr>
          <p:cNvPr id="487429" name="Oval 5"/>
          <p:cNvSpPr>
            <a:spLocks noChangeArrowheads="1"/>
          </p:cNvSpPr>
          <p:nvPr/>
        </p:nvSpPr>
        <p:spPr bwMode="auto">
          <a:xfrm>
            <a:off x="1173163" y="3381375"/>
            <a:ext cx="3200400" cy="6858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7429"/>
                                        </p:tgtEl>
                                        <p:attrNameLst>
                                          <p:attrName>style.visibility</p:attrName>
                                        </p:attrNameLst>
                                      </p:cBhvr>
                                      <p:to>
                                        <p:strVal val="visible"/>
                                      </p:to>
                                    </p:set>
                                    <p:animEffect transition="in" filter="circle(in)">
                                      <p:cBhvr>
                                        <p:cTn id="7" dur="2000"/>
                                        <p:tgtEl>
                                          <p:spTgt spid="487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Grp="1"/>
          </p:cNvSpPr>
          <p:nvPr>
            <p:ph type="title" idx="4294967295"/>
          </p:nvPr>
        </p:nvSpPr>
        <p:spPr/>
        <p:txBody>
          <a:bodyPr/>
          <a:lstStyle/>
          <a:p>
            <a:r>
              <a:rPr lang="en-US" smtClean="0">
                <a:ea typeface="ＭＳ Ｐゴシック" pitchFamily="34" charset="-128"/>
              </a:rPr>
              <a:t>Binoculars</a:t>
            </a:r>
          </a:p>
        </p:txBody>
      </p:sp>
      <p:sp>
        <p:nvSpPr>
          <p:cNvPr id="487426" name="Rectangle 3"/>
          <p:cNvSpPr>
            <a:spLocks noGrp="1"/>
          </p:cNvSpPr>
          <p:nvPr>
            <p:ph type="body" sz="half" idx="4294967295"/>
          </p:nvPr>
        </p:nvSpPr>
        <p:spPr>
          <a:xfrm>
            <a:off x="457200" y="1600200"/>
            <a:ext cx="4038600" cy="4525963"/>
          </a:xfrm>
          <a:solidFill>
            <a:schemeClr val="tx1"/>
          </a:solidFill>
        </p:spPr>
        <p:txBody>
          <a:bodyPr/>
          <a:lstStyle/>
          <a:p>
            <a:pPr marL="533400" indent="-533400" defTabSz="914400">
              <a:buClr>
                <a:schemeClr val="bg1"/>
              </a:buClr>
              <a:buFontTx/>
              <a:buAutoNum type="arabicPeriod" startAt="13"/>
            </a:pPr>
            <a:r>
              <a:rPr lang="en-US" sz="2800" smtClean="0">
                <a:solidFill>
                  <a:schemeClr val="bg1"/>
                </a:solidFill>
                <a:latin typeface="Times New Roman" pitchFamily="18" charset="0"/>
                <a:ea typeface="ＭＳ Ｐゴシック" pitchFamily="34" charset="-128"/>
                <a:cs typeface="Times New Roman" pitchFamily="18" charset="0"/>
              </a:rPr>
              <a:t>True or False</a:t>
            </a:r>
            <a:br>
              <a:rPr lang="en-US" sz="2800" smtClean="0">
                <a:solidFill>
                  <a:schemeClr val="bg1"/>
                </a:solidFill>
                <a:latin typeface="Times New Roman" pitchFamily="18" charset="0"/>
                <a:ea typeface="ＭＳ Ｐゴシック" pitchFamily="34" charset="-128"/>
                <a:cs typeface="Times New Roman" pitchFamily="18" charset="0"/>
              </a:rPr>
            </a:br>
            <a:r>
              <a:rPr lang="en-US" sz="2800" smtClean="0">
                <a:solidFill>
                  <a:schemeClr val="bg1"/>
                </a:solidFill>
                <a:latin typeface="Times New Roman" pitchFamily="18" charset="0"/>
                <a:ea typeface="ＭＳ Ｐゴシック" pitchFamily="34" charset="-128"/>
                <a:cs typeface="Times New Roman" pitchFamily="18" charset="0"/>
              </a:rPr>
              <a:t/>
            </a:r>
            <a:br>
              <a:rPr lang="en-US" sz="2800" smtClean="0">
                <a:solidFill>
                  <a:schemeClr val="bg1"/>
                </a:solidFill>
                <a:latin typeface="Times New Roman" pitchFamily="18" charset="0"/>
                <a:ea typeface="ＭＳ Ｐゴシック" pitchFamily="34" charset="-128"/>
                <a:cs typeface="Times New Roman" pitchFamily="18" charset="0"/>
              </a:rPr>
            </a:br>
            <a:r>
              <a:rPr lang="en-US" sz="2800" smtClean="0">
                <a:solidFill>
                  <a:schemeClr val="bg1"/>
                </a:solidFill>
                <a:latin typeface="Times New Roman" pitchFamily="18" charset="0"/>
                <a:ea typeface="ＭＳ Ｐゴシック" pitchFamily="34" charset="-128"/>
                <a:cs typeface="Times New Roman" pitchFamily="18" charset="0"/>
              </a:rPr>
              <a:t>Always carry your binoculars by wearing the strap around your neck.</a:t>
            </a:r>
          </a:p>
        </p:txBody>
      </p:sp>
      <p:pic>
        <p:nvPicPr>
          <p:cNvPr id="487427" name="Picture 4" descr="Binoculars"/>
          <p:cNvPicPr>
            <a:picLocks noChangeAspect="1" noChangeArrowheads="1"/>
          </p:cNvPicPr>
          <p:nvPr>
            <p:ph sz="half" idx="4294967295"/>
          </p:nvPr>
        </p:nvPicPr>
        <p:blipFill>
          <a:blip r:embed="rId3"/>
          <a:srcRect/>
          <a:stretch>
            <a:fillRect/>
          </a:stretch>
        </p:blipFill>
        <p:spPr>
          <a:xfrm>
            <a:off x="4648200" y="2141538"/>
            <a:ext cx="4038600" cy="3441700"/>
          </a:xfrm>
        </p:spPr>
      </p:pic>
      <p:sp>
        <p:nvSpPr>
          <p:cNvPr id="489477" name="Oval 5"/>
          <p:cNvSpPr>
            <a:spLocks noChangeArrowheads="1"/>
          </p:cNvSpPr>
          <p:nvPr/>
        </p:nvSpPr>
        <p:spPr bwMode="auto">
          <a:xfrm>
            <a:off x="914400" y="1600200"/>
            <a:ext cx="990600" cy="541338"/>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9477"/>
                                        </p:tgtEl>
                                        <p:attrNameLst>
                                          <p:attrName>style.visibility</p:attrName>
                                        </p:attrNameLst>
                                      </p:cBhvr>
                                      <p:to>
                                        <p:strVal val="visible"/>
                                      </p:to>
                                    </p:set>
                                    <p:animEffect transition="in" filter="circle(in)">
                                      <p:cBhvr>
                                        <p:cTn id="7" dur="2000"/>
                                        <p:tgtEl>
                                          <p:spTgt spid="489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47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14"/>
          <p:cNvSpPr>
            <a:spLocks noGrp="1"/>
          </p:cNvSpPr>
          <p:nvPr>
            <p:ph type="title" idx="4294967295"/>
          </p:nvPr>
        </p:nvSpPr>
        <p:spPr/>
        <p:txBody>
          <a:bodyPr/>
          <a:lstStyle/>
          <a:p>
            <a:r>
              <a:rPr lang="en-US" smtClean="0">
                <a:ea typeface="ＭＳ Ｐゴシック" pitchFamily="34" charset="-128"/>
              </a:rPr>
              <a:t>Feeders &amp; Field Trips</a:t>
            </a:r>
          </a:p>
        </p:txBody>
      </p:sp>
      <p:sp>
        <p:nvSpPr>
          <p:cNvPr id="489474" name="Rectangle 15"/>
          <p:cNvSpPr>
            <a:spLocks noGrp="1"/>
          </p:cNvSpPr>
          <p:nvPr>
            <p:ph type="body" sz="half" idx="4294967295"/>
          </p:nvPr>
        </p:nvSpPr>
        <p:spPr>
          <a:xfrm>
            <a:off x="457200" y="1600200"/>
            <a:ext cx="4038600" cy="4525963"/>
          </a:xfrm>
        </p:spPr>
        <p:txBody>
          <a:bodyPr/>
          <a:lstStyle/>
          <a:p>
            <a:r>
              <a:rPr lang="en-US" sz="2400" smtClean="0">
                <a:latin typeface="Arial" charset="0"/>
                <a:ea typeface="ＭＳ Ｐゴシック" pitchFamily="34" charset="-128"/>
                <a:cs typeface="Times New Roman" pitchFamily="18" charset="0"/>
              </a:rPr>
              <a:t>Students who are familiar with watching birds at feeders may be unaware that many species will never come to a feeder.  In the winter of 2011-2012, for example, </a:t>
            </a:r>
            <a:r>
              <a:rPr lang="en-US" sz="2400" i="1" smtClean="0">
                <a:latin typeface="Arial" charset="0"/>
                <a:ea typeface="ＭＳ Ｐゴシック" pitchFamily="34" charset="-128"/>
                <a:cs typeface="Times New Roman" pitchFamily="18" charset="0"/>
              </a:rPr>
              <a:t>FeederWatchers </a:t>
            </a:r>
            <a:r>
              <a:rPr lang="en-US" sz="2400" smtClean="0">
                <a:latin typeface="Arial" charset="0"/>
                <a:ea typeface="ＭＳ Ｐゴシック" pitchFamily="34" charset="-128"/>
                <a:cs typeface="Times New Roman" pitchFamily="18" charset="0"/>
              </a:rPr>
              <a:t>in Pennsylvania reported 95 species compared with 275 in </a:t>
            </a:r>
            <a:r>
              <a:rPr lang="en-US" sz="2400" i="1" smtClean="0">
                <a:latin typeface="Arial" charset="0"/>
                <a:ea typeface="ＭＳ Ｐゴシック" pitchFamily="34" charset="-128"/>
                <a:cs typeface="Times New Roman" pitchFamily="18" charset="0"/>
              </a:rPr>
              <a:t>eBird</a:t>
            </a:r>
            <a:r>
              <a:rPr lang="en-US" sz="2400" smtClean="0">
                <a:latin typeface="Arial" charset="0"/>
                <a:ea typeface="ＭＳ Ｐゴシック" pitchFamily="34" charset="-128"/>
                <a:cs typeface="Times New Roman" pitchFamily="18" charset="0"/>
              </a:rPr>
              <a:t>.</a:t>
            </a:r>
            <a:r>
              <a:rPr lang="en-US" sz="2400" smtClean="0">
                <a:latin typeface="Times New Roman" pitchFamily="18" charset="0"/>
                <a:ea typeface="ＭＳ Ｐゴシック" pitchFamily="34" charset="-128"/>
                <a:cs typeface="Times New Roman" pitchFamily="18" charset="0"/>
              </a:rPr>
              <a:t>  </a:t>
            </a:r>
          </a:p>
        </p:txBody>
      </p:sp>
      <p:pic>
        <p:nvPicPr>
          <p:cNvPr id="489475" name="Picture 13" descr="Chickadee_CB-01"/>
          <p:cNvPicPr>
            <a:picLocks noChangeAspect="1" noChangeArrowheads="1"/>
          </p:cNvPicPr>
          <p:nvPr>
            <p:ph sz="half" idx="4294967295"/>
          </p:nvPr>
        </p:nvPicPr>
        <p:blipFill>
          <a:blip r:embed="rId3"/>
          <a:srcRect/>
          <a:stretch>
            <a:fillRect/>
          </a:stretch>
        </p:blipFill>
        <p:spPr>
          <a:xfrm>
            <a:off x="5153025" y="1600200"/>
            <a:ext cx="3028950" cy="4525963"/>
          </a:xfrm>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Fernhill-2012-02"/>
          <p:cNvPicPr>
            <a:picLocks noChangeAspect="1" noChangeArrowheads="1"/>
          </p:cNvPicPr>
          <p:nvPr>
            <p:ph idx="4294967295"/>
          </p:nvPr>
        </p:nvPicPr>
        <p:blipFill>
          <a:blip r:embed="rId3"/>
          <a:srcRect/>
          <a:stretch>
            <a:fillRect/>
          </a:stretch>
        </p:blipFill>
        <p:spPr>
          <a:xfrm>
            <a:off x="0" y="446088"/>
            <a:ext cx="9159875" cy="6411912"/>
          </a:xfrm>
        </p:spPr>
      </p:pic>
      <p:sp>
        <p:nvSpPr>
          <p:cNvPr id="491522" name="Text Box 3"/>
          <p:cNvSpPr txBox="1">
            <a:spLocks noChangeArrowheads="1"/>
          </p:cNvSpPr>
          <p:nvPr/>
        </p:nvSpPr>
        <p:spPr bwMode="auto">
          <a:xfrm>
            <a:off x="838200" y="6172200"/>
            <a:ext cx="7315200" cy="457200"/>
          </a:xfrm>
          <a:prstGeom prst="rect">
            <a:avLst/>
          </a:prstGeom>
          <a:solidFill>
            <a:schemeClr val="bg1">
              <a:alpha val="70195"/>
            </a:schemeClr>
          </a:solidFill>
          <a:ln w="9525">
            <a:noFill/>
            <a:miter lim="800000"/>
            <a:headEnd/>
            <a:tailEnd/>
          </a:ln>
        </p:spPr>
        <p:txBody>
          <a:bodyPr>
            <a:spAutoFit/>
          </a:bodyPr>
          <a:lstStyle/>
          <a:p>
            <a:pPr algn="ctr">
              <a:spcBef>
                <a:spcPct val="50000"/>
              </a:spcBef>
            </a:pPr>
            <a:r>
              <a:rPr lang="en-US" sz="2400"/>
              <a:t>7</a:t>
            </a:r>
            <a:r>
              <a:rPr lang="en-US" sz="2400" baseline="30000"/>
              <a:t>th</a:t>
            </a:r>
            <a:r>
              <a:rPr lang="en-US" sz="2400"/>
              <a:t> &amp; 8</a:t>
            </a:r>
            <a:r>
              <a:rPr lang="en-US" sz="2400" baseline="30000"/>
              <a:t>th</a:t>
            </a:r>
            <a:r>
              <a:rPr lang="en-US" sz="2400"/>
              <a:t> Grade Fernhill Wetlands Bird Watching Trip</a:t>
            </a:r>
          </a:p>
        </p:txBody>
      </p:sp>
      <p:sp>
        <p:nvSpPr>
          <p:cNvPr id="493572" name="Text Box 4"/>
          <p:cNvSpPr txBox="1">
            <a:spLocks noChangeArrowheads="1"/>
          </p:cNvSpPr>
          <p:nvPr/>
        </p:nvSpPr>
        <p:spPr bwMode="auto">
          <a:xfrm>
            <a:off x="6858000" y="5486400"/>
            <a:ext cx="1981200" cy="366713"/>
          </a:xfrm>
          <a:prstGeom prst="rect">
            <a:avLst/>
          </a:prstGeom>
          <a:solidFill>
            <a:schemeClr val="bg1">
              <a:alpha val="70195"/>
            </a:schemeClr>
          </a:solidFill>
          <a:ln w="9525">
            <a:noFill/>
            <a:miter lim="800000"/>
            <a:headEnd/>
            <a:tailEnd/>
          </a:ln>
        </p:spPr>
        <p:txBody>
          <a:bodyPr>
            <a:spAutoFit/>
          </a:bodyPr>
          <a:lstStyle/>
          <a:p>
            <a:pPr algn="ctr" defTabSz="914400">
              <a:spcBef>
                <a:spcPct val="50000"/>
              </a:spcBef>
            </a:pPr>
            <a:r>
              <a:rPr lang="en-US"/>
              <a:t>John Gatchet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3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Fernhill-2012-01"/>
          <p:cNvPicPr>
            <a:picLocks noChangeAspect="1" noChangeArrowheads="1"/>
          </p:cNvPicPr>
          <p:nvPr>
            <p:ph idx="4294967295"/>
          </p:nvPr>
        </p:nvPicPr>
        <p:blipFill>
          <a:blip r:embed="rId3"/>
          <a:srcRect/>
          <a:stretch>
            <a:fillRect/>
          </a:stretch>
        </p:blipFill>
        <p:spPr>
          <a:xfrm>
            <a:off x="0" y="457200"/>
            <a:ext cx="9144000" cy="6400800"/>
          </a:xfrm>
        </p:spPr>
      </p:pic>
      <p:sp>
        <p:nvSpPr>
          <p:cNvPr id="493570" name="Text Box 3"/>
          <p:cNvSpPr txBox="1">
            <a:spLocks noChangeArrowheads="1"/>
          </p:cNvSpPr>
          <p:nvPr/>
        </p:nvSpPr>
        <p:spPr bwMode="auto">
          <a:xfrm>
            <a:off x="838200" y="6172200"/>
            <a:ext cx="7315200" cy="457200"/>
          </a:xfrm>
          <a:prstGeom prst="rect">
            <a:avLst/>
          </a:prstGeom>
          <a:solidFill>
            <a:schemeClr val="bg1">
              <a:alpha val="70195"/>
            </a:schemeClr>
          </a:solidFill>
          <a:ln w="9525">
            <a:noFill/>
            <a:miter lim="800000"/>
            <a:headEnd/>
            <a:tailEnd/>
          </a:ln>
        </p:spPr>
        <p:txBody>
          <a:bodyPr>
            <a:spAutoFit/>
          </a:bodyPr>
          <a:lstStyle/>
          <a:p>
            <a:pPr algn="ctr">
              <a:spcBef>
                <a:spcPct val="50000"/>
              </a:spcBef>
            </a:pPr>
            <a:r>
              <a:rPr lang="en-US" sz="2400"/>
              <a:t>7</a:t>
            </a:r>
            <a:r>
              <a:rPr lang="en-US" sz="2400" baseline="30000"/>
              <a:t>th</a:t>
            </a:r>
            <a:r>
              <a:rPr lang="en-US" sz="2400"/>
              <a:t> &amp; 8</a:t>
            </a:r>
            <a:r>
              <a:rPr lang="en-US" sz="2400" baseline="30000"/>
              <a:t>th</a:t>
            </a:r>
            <a:r>
              <a:rPr lang="en-US" sz="2400"/>
              <a:t> Grade Fernhill Wetlands Bird Watching Trip</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Fernhill-2012-03"/>
          <p:cNvPicPr>
            <a:picLocks noChangeAspect="1" noChangeArrowheads="1"/>
          </p:cNvPicPr>
          <p:nvPr>
            <p:ph idx="4294967295"/>
          </p:nvPr>
        </p:nvPicPr>
        <p:blipFill>
          <a:blip r:embed="rId3"/>
          <a:srcRect/>
          <a:stretch>
            <a:fillRect/>
          </a:stretch>
        </p:blipFill>
        <p:spPr>
          <a:xfrm>
            <a:off x="0" y="457200"/>
            <a:ext cx="9144000" cy="6400800"/>
          </a:xfrm>
        </p:spPr>
      </p:pic>
      <p:sp>
        <p:nvSpPr>
          <p:cNvPr id="495618" name="Text Box 3"/>
          <p:cNvSpPr txBox="1">
            <a:spLocks noChangeArrowheads="1"/>
          </p:cNvSpPr>
          <p:nvPr/>
        </p:nvSpPr>
        <p:spPr bwMode="auto">
          <a:xfrm>
            <a:off x="838200" y="6172200"/>
            <a:ext cx="7315200" cy="457200"/>
          </a:xfrm>
          <a:prstGeom prst="rect">
            <a:avLst/>
          </a:prstGeom>
          <a:solidFill>
            <a:schemeClr val="bg1">
              <a:alpha val="70195"/>
            </a:schemeClr>
          </a:solidFill>
          <a:ln w="9525">
            <a:noFill/>
            <a:miter lim="800000"/>
            <a:headEnd/>
            <a:tailEnd/>
          </a:ln>
        </p:spPr>
        <p:txBody>
          <a:bodyPr>
            <a:spAutoFit/>
          </a:bodyPr>
          <a:lstStyle/>
          <a:p>
            <a:pPr algn="ctr">
              <a:spcBef>
                <a:spcPct val="50000"/>
              </a:spcBef>
            </a:pPr>
            <a:r>
              <a:rPr lang="en-US" sz="2400"/>
              <a:t>7</a:t>
            </a:r>
            <a:r>
              <a:rPr lang="en-US" sz="2400" baseline="30000"/>
              <a:t>th</a:t>
            </a:r>
            <a:r>
              <a:rPr lang="en-US" sz="2400"/>
              <a:t> &amp; 8</a:t>
            </a:r>
            <a:r>
              <a:rPr lang="en-US" sz="2400" baseline="30000"/>
              <a:t>th</a:t>
            </a:r>
            <a:r>
              <a:rPr lang="en-US" sz="2400"/>
              <a:t> Grade Fernhill Wetlands Bird Watching Trip</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4"/>
          <p:cNvSpPr>
            <a:spLocks noGrp="1"/>
          </p:cNvSpPr>
          <p:nvPr>
            <p:ph type="title" idx="4294967295"/>
          </p:nvPr>
        </p:nvSpPr>
        <p:spPr/>
        <p:txBody>
          <a:bodyPr/>
          <a:lstStyle/>
          <a:p>
            <a:r>
              <a:rPr lang="en-US" smtClean="0">
                <a:ea typeface="ＭＳ Ｐゴシック" pitchFamily="34" charset="-128"/>
              </a:rPr>
              <a:t>Fernhill Wetlands</a:t>
            </a:r>
          </a:p>
        </p:txBody>
      </p:sp>
      <p:pic>
        <p:nvPicPr>
          <p:cNvPr id="497666" name="Picture 6" descr="IMGP1215_edited-2"/>
          <p:cNvPicPr>
            <a:picLocks noChangeAspect="1" noChangeArrowheads="1"/>
          </p:cNvPicPr>
          <p:nvPr>
            <p:ph idx="4294967295"/>
          </p:nvPr>
        </p:nvPicPr>
        <p:blipFill>
          <a:blip r:embed="rId3"/>
          <a:srcRect/>
          <a:stretch>
            <a:fillRect/>
          </a:stretch>
        </p:blipFill>
        <p:spPr>
          <a:xfrm>
            <a:off x="1190625" y="1600200"/>
            <a:ext cx="6761163" cy="4525963"/>
          </a:xfr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birdblind10 22003"/>
          <p:cNvPicPr>
            <a:picLocks noChangeAspect="1" noChangeArrowheads="1"/>
          </p:cNvPicPr>
          <p:nvPr>
            <p:ph/>
          </p:nvPr>
        </p:nvPicPr>
        <p:blipFill>
          <a:blip r:embed="rId3"/>
          <a:srcRect/>
          <a:stretch>
            <a:fillRect/>
          </a:stretch>
        </p:blipFill>
        <p:spPr>
          <a:xfrm>
            <a:off x="0" y="457200"/>
            <a:ext cx="9144000" cy="6400800"/>
          </a:xfrm>
        </p:spPr>
      </p:pic>
      <p:sp>
        <p:nvSpPr>
          <p:cNvPr id="99330" name="Rectangle 2"/>
          <p:cNvSpPr>
            <a:spLocks noChangeArrowheads="1"/>
          </p:cNvSpPr>
          <p:nvPr/>
        </p:nvSpPr>
        <p:spPr bwMode="auto">
          <a:xfrm>
            <a:off x="152400" y="5486400"/>
            <a:ext cx="6705600" cy="1143000"/>
          </a:xfrm>
          <a:prstGeom prst="rect">
            <a:avLst/>
          </a:prstGeom>
          <a:solidFill>
            <a:schemeClr val="bg1">
              <a:alpha val="70195"/>
            </a:schemeClr>
          </a:solidFill>
          <a:ln w="9525">
            <a:noFill/>
            <a:miter lim="800000"/>
            <a:headEnd/>
            <a:tailEnd/>
          </a:ln>
        </p:spPr>
        <p:txBody>
          <a:bodyPr anchor="ctr"/>
          <a:lstStyle/>
          <a:p>
            <a:pPr algn="ctr"/>
            <a:r>
              <a:rPr lang="en-US" sz="3200" b="1"/>
              <a:t>Which birds did you see? </a:t>
            </a:r>
            <a:br>
              <a:rPr lang="en-US" sz="3200" b="1"/>
            </a:br>
            <a:r>
              <a:rPr lang="en-US" sz="3200" b="1"/>
              <a:t>How many of each species?</a:t>
            </a:r>
            <a:endParaRPr lang="en-US" sz="3200" b="1">
              <a:solidFill>
                <a:schemeClr val="tx2"/>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2"/>
          <p:cNvSpPr>
            <a:spLocks noGrp="1"/>
          </p:cNvSpPr>
          <p:nvPr>
            <p:ph type="title" idx="4294967295"/>
          </p:nvPr>
        </p:nvSpPr>
        <p:spPr/>
        <p:txBody>
          <a:bodyPr/>
          <a:lstStyle/>
          <a:p>
            <a:r>
              <a:rPr lang="en-US" smtClean="0">
                <a:ea typeface="ＭＳ Ｐゴシック" pitchFamily="34" charset="-128"/>
              </a:rPr>
              <a:t>Fernhill Wetlands</a:t>
            </a:r>
          </a:p>
        </p:txBody>
      </p:sp>
      <p:pic>
        <p:nvPicPr>
          <p:cNvPr id="499714" name="Picture 5" descr="IMGP3116_edited-1"/>
          <p:cNvPicPr>
            <a:picLocks noChangeAspect="1" noChangeArrowheads="1"/>
          </p:cNvPicPr>
          <p:nvPr>
            <p:ph idx="4294967295"/>
          </p:nvPr>
        </p:nvPicPr>
        <p:blipFill>
          <a:blip r:embed="rId3"/>
          <a:srcRect/>
          <a:stretch>
            <a:fillRect/>
          </a:stretch>
        </p:blipFill>
        <p:spPr>
          <a:xfrm>
            <a:off x="1190625" y="1600200"/>
            <a:ext cx="6761163" cy="4525963"/>
          </a:xfrm>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p:cNvSpPr>
            <a:spLocks noGrp="1"/>
          </p:cNvSpPr>
          <p:nvPr>
            <p:ph type="title" idx="4294967295"/>
          </p:nvPr>
        </p:nvSpPr>
        <p:spPr/>
        <p:txBody>
          <a:bodyPr/>
          <a:lstStyle/>
          <a:p>
            <a:r>
              <a:rPr lang="en-US" smtClean="0">
                <a:ea typeface="ＭＳ Ｐゴシック" pitchFamily="34" charset="-128"/>
              </a:rPr>
              <a:t>Fernhill Wetlands</a:t>
            </a:r>
          </a:p>
        </p:txBody>
      </p:sp>
      <p:pic>
        <p:nvPicPr>
          <p:cNvPr id="501762" name="Picture 5" descr="IMGP3637_edited-1"/>
          <p:cNvPicPr>
            <a:picLocks noChangeAspect="1" noChangeArrowheads="1"/>
          </p:cNvPicPr>
          <p:nvPr>
            <p:ph idx="4294967295"/>
          </p:nvPr>
        </p:nvPicPr>
        <p:blipFill>
          <a:blip r:embed="rId3"/>
          <a:srcRect/>
          <a:stretch>
            <a:fillRect/>
          </a:stretch>
        </p:blipFill>
        <p:spPr>
          <a:xfrm>
            <a:off x="1190625" y="1600200"/>
            <a:ext cx="6761163" cy="4525963"/>
          </a:xfrm>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Grp="1"/>
          </p:cNvSpPr>
          <p:nvPr>
            <p:ph type="title" idx="4294967295"/>
          </p:nvPr>
        </p:nvSpPr>
        <p:spPr/>
        <p:txBody>
          <a:bodyPr/>
          <a:lstStyle/>
          <a:p>
            <a:r>
              <a:rPr lang="en-US" smtClean="0">
                <a:ea typeface="ＭＳ Ｐゴシック" pitchFamily="34" charset="-128"/>
              </a:rPr>
              <a:t>Fernhill Wetlands</a:t>
            </a:r>
          </a:p>
        </p:txBody>
      </p:sp>
      <p:pic>
        <p:nvPicPr>
          <p:cNvPr id="503810" name="Picture 5" descr="IMGP1512_edited-1"/>
          <p:cNvPicPr>
            <a:picLocks noChangeAspect="1" noChangeArrowheads="1"/>
          </p:cNvPicPr>
          <p:nvPr>
            <p:ph idx="4294967295"/>
          </p:nvPr>
        </p:nvPicPr>
        <p:blipFill>
          <a:blip r:embed="rId3"/>
          <a:srcRect/>
          <a:stretch>
            <a:fillRect/>
          </a:stretch>
        </p:blipFill>
        <p:spPr>
          <a:xfrm>
            <a:off x="1190625" y="1600200"/>
            <a:ext cx="6761163" cy="4525963"/>
          </a:xfrm>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p:cNvSpPr>
          <p:nvPr>
            <p:ph type="title" idx="4294967295"/>
          </p:nvPr>
        </p:nvSpPr>
        <p:spPr/>
        <p:txBody>
          <a:bodyPr/>
          <a:lstStyle/>
          <a:p>
            <a:r>
              <a:rPr lang="en-US" smtClean="0">
                <a:ea typeface="ＭＳ Ｐゴシック" pitchFamily="34" charset="-128"/>
              </a:rPr>
              <a:t>Fernhill Wetlands</a:t>
            </a:r>
          </a:p>
        </p:txBody>
      </p:sp>
      <p:pic>
        <p:nvPicPr>
          <p:cNvPr id="505858" name="Picture 5" descr="American_Kestrel-05_2011"/>
          <p:cNvPicPr>
            <a:picLocks noChangeAspect="1" noChangeArrowheads="1"/>
          </p:cNvPicPr>
          <p:nvPr>
            <p:ph idx="4294967295"/>
          </p:nvPr>
        </p:nvPicPr>
        <p:blipFill>
          <a:blip r:embed="rId3"/>
          <a:srcRect/>
          <a:stretch>
            <a:fillRect/>
          </a:stretch>
        </p:blipFill>
        <p:spPr>
          <a:xfrm>
            <a:off x="1190625" y="1600200"/>
            <a:ext cx="6761163" cy="4525963"/>
          </a:xfrm>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11"/>
          <p:cNvSpPr>
            <a:spLocks noGrp="1"/>
          </p:cNvSpPr>
          <p:nvPr>
            <p:ph type="title" idx="4294967295"/>
          </p:nvPr>
        </p:nvSpPr>
        <p:spPr/>
        <p:txBody>
          <a:bodyPr/>
          <a:lstStyle/>
          <a:p>
            <a:r>
              <a:rPr lang="en-US" smtClean="0">
                <a:ea typeface="ＭＳ Ｐゴシック" pitchFamily="34" charset="-128"/>
              </a:rPr>
              <a:t>Fernhill Wetlands</a:t>
            </a:r>
          </a:p>
        </p:txBody>
      </p:sp>
      <p:pic>
        <p:nvPicPr>
          <p:cNvPr id="507906" name="Picture 22" descr="American_Coot-01"/>
          <p:cNvPicPr>
            <a:picLocks noChangeAspect="1" noChangeArrowheads="1"/>
          </p:cNvPicPr>
          <p:nvPr>
            <p:ph idx="4294967295"/>
          </p:nvPr>
        </p:nvPicPr>
        <p:blipFill>
          <a:blip r:embed="rId3"/>
          <a:srcRect/>
          <a:stretch>
            <a:fillRect/>
          </a:stretch>
        </p:blipFill>
        <p:spPr>
          <a:xfrm>
            <a:off x="1190625" y="1600200"/>
            <a:ext cx="6761163" cy="4525963"/>
          </a:xfrm>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p:cNvSpPr>
          <p:nvPr>
            <p:ph type="title" idx="4294967295"/>
          </p:nvPr>
        </p:nvSpPr>
        <p:spPr/>
        <p:txBody>
          <a:bodyPr/>
          <a:lstStyle/>
          <a:p>
            <a:r>
              <a:rPr lang="en-US" smtClean="0">
                <a:ea typeface="ＭＳ Ｐゴシック" pitchFamily="34" charset="-128"/>
              </a:rPr>
              <a:t>Fernhill Wetlands</a:t>
            </a:r>
          </a:p>
        </p:txBody>
      </p:sp>
      <p:pic>
        <p:nvPicPr>
          <p:cNvPr id="509954" name="Picture 27" descr="IMGP8758_edited-1"/>
          <p:cNvPicPr>
            <a:picLocks noChangeAspect="1" noChangeArrowheads="1"/>
          </p:cNvPicPr>
          <p:nvPr>
            <p:ph idx="4294967295"/>
          </p:nvPr>
        </p:nvPicPr>
        <p:blipFill>
          <a:blip r:embed="rId3"/>
          <a:srcRect/>
          <a:stretch>
            <a:fillRect/>
          </a:stretch>
        </p:blipFill>
        <p:spPr>
          <a:xfrm>
            <a:off x="1190625" y="1600200"/>
            <a:ext cx="6761163" cy="4525963"/>
          </a:xfrm>
        </p:spPr>
      </p:pic>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3"/>
          <p:cNvSpPr>
            <a:spLocks noGrp="1"/>
          </p:cNvSpPr>
          <p:nvPr>
            <p:ph type="body" sz="half" idx="4294967295"/>
          </p:nvPr>
        </p:nvSpPr>
        <p:spPr>
          <a:xfrm>
            <a:off x="457200" y="1600200"/>
            <a:ext cx="4038600" cy="4525963"/>
          </a:xfrm>
          <a:solidFill>
            <a:schemeClr val="tx1"/>
          </a:solidFill>
        </p:spPr>
        <p:txBody>
          <a:bodyPr/>
          <a:lstStyle/>
          <a:p>
            <a:pPr marL="533400" indent="-533400" defTabSz="914400">
              <a:buClr>
                <a:schemeClr val="bg1"/>
              </a:buClr>
              <a:buFontTx/>
              <a:buAutoNum type="arabicPeriod" startAt="10"/>
            </a:pPr>
            <a:r>
              <a:rPr lang="en-US" sz="2800" smtClean="0">
                <a:solidFill>
                  <a:schemeClr val="bg1"/>
                </a:solidFill>
                <a:latin typeface="Times New Roman" pitchFamily="18" charset="0"/>
                <a:ea typeface="ＭＳ Ｐゴシック" pitchFamily="34" charset="-128"/>
                <a:cs typeface="Times New Roman" pitchFamily="18" charset="0"/>
              </a:rPr>
              <a:t>True or False:   </a:t>
            </a:r>
            <a:br>
              <a:rPr lang="en-US" sz="2800" smtClean="0">
                <a:solidFill>
                  <a:schemeClr val="bg1"/>
                </a:solidFill>
                <a:latin typeface="Times New Roman" pitchFamily="18" charset="0"/>
                <a:ea typeface="ＭＳ Ｐゴシック" pitchFamily="34" charset="-128"/>
                <a:cs typeface="Times New Roman" pitchFamily="18" charset="0"/>
              </a:rPr>
            </a:br>
            <a:r>
              <a:rPr lang="en-US" sz="2800" smtClean="0">
                <a:solidFill>
                  <a:schemeClr val="bg1"/>
                </a:solidFill>
                <a:latin typeface="Times New Roman" pitchFamily="18" charset="0"/>
                <a:ea typeface="ＭＳ Ｐゴシック" pitchFamily="34" charset="-128"/>
                <a:cs typeface="Times New Roman" pitchFamily="18" charset="0"/>
              </a:rPr>
              <a:t/>
            </a:r>
            <a:br>
              <a:rPr lang="en-US" sz="2800" smtClean="0">
                <a:solidFill>
                  <a:schemeClr val="bg1"/>
                </a:solidFill>
                <a:latin typeface="Times New Roman" pitchFamily="18" charset="0"/>
                <a:ea typeface="ＭＳ Ｐゴシック" pitchFamily="34" charset="-128"/>
                <a:cs typeface="Times New Roman" pitchFamily="18" charset="0"/>
              </a:rPr>
            </a:br>
            <a:r>
              <a:rPr lang="en-US" sz="2800" smtClean="0">
                <a:solidFill>
                  <a:schemeClr val="bg1"/>
                </a:solidFill>
                <a:latin typeface="Times New Roman" pitchFamily="18" charset="0"/>
                <a:ea typeface="ＭＳ Ｐゴシック" pitchFamily="34" charset="-128"/>
                <a:cs typeface="Times New Roman" pitchFamily="18" charset="0"/>
              </a:rPr>
              <a:t>Bird-Watching is a hobby with an estimated 80 million people and is considered the number-one spectator sport in North America.</a:t>
            </a:r>
          </a:p>
        </p:txBody>
      </p:sp>
      <p:pic>
        <p:nvPicPr>
          <p:cNvPr id="512002" name="Picture 4" descr="Dummies-Cover"/>
          <p:cNvPicPr>
            <a:picLocks noChangeAspect="1" noChangeArrowheads="1"/>
          </p:cNvPicPr>
          <p:nvPr>
            <p:ph sz="half" idx="4294967295"/>
          </p:nvPr>
        </p:nvPicPr>
        <p:blipFill>
          <a:blip r:embed="rId3"/>
          <a:srcRect/>
          <a:stretch>
            <a:fillRect/>
          </a:stretch>
        </p:blipFill>
        <p:spPr>
          <a:xfrm>
            <a:off x="5715000" y="1981200"/>
            <a:ext cx="2263775" cy="3690938"/>
          </a:xfrm>
        </p:spPr>
      </p:pic>
      <p:sp>
        <p:nvSpPr>
          <p:cNvPr id="479236" name="Oval 4"/>
          <p:cNvSpPr>
            <a:spLocks noChangeArrowheads="1"/>
          </p:cNvSpPr>
          <p:nvPr/>
        </p:nvSpPr>
        <p:spPr bwMode="auto">
          <a:xfrm>
            <a:off x="990600" y="1600200"/>
            <a:ext cx="838200" cy="5334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79236"/>
                                        </p:tgtEl>
                                        <p:attrNameLst>
                                          <p:attrName>style.visibility</p:attrName>
                                        </p:attrNameLst>
                                      </p:cBhvr>
                                      <p:to>
                                        <p:strVal val="visible"/>
                                      </p:to>
                                    </p:set>
                                    <p:animEffect transition="in" filter="fade">
                                      <p:cBhvr>
                                        <p:cTn id="7" dur="770" decel="100000"/>
                                        <p:tgtEl>
                                          <p:spTgt spid="479236"/>
                                        </p:tgtEl>
                                      </p:cBhvr>
                                    </p:animEffect>
                                    <p:animScale>
                                      <p:cBhvr>
                                        <p:cTn id="8" dur="770" decel="100000"/>
                                        <p:tgtEl>
                                          <p:spTgt spid="479236"/>
                                        </p:tgtEl>
                                      </p:cBhvr>
                                      <p:from x="10000" y="10000"/>
                                      <p:to x="200000" y="450000"/>
                                    </p:animScale>
                                    <p:animScale>
                                      <p:cBhvr>
                                        <p:cTn id="9" dur="1230" accel="100000" fill="hold">
                                          <p:stCondLst>
                                            <p:cond delay="770"/>
                                          </p:stCondLst>
                                        </p:cTn>
                                        <p:tgtEl>
                                          <p:spTgt spid="479236"/>
                                        </p:tgtEl>
                                      </p:cBhvr>
                                      <p:from x="200000" y="450000"/>
                                      <p:to x="100000" y="100000"/>
                                    </p:animScale>
                                    <p:set>
                                      <p:cBhvr>
                                        <p:cTn id="10" dur="770" fill="hold"/>
                                        <p:tgtEl>
                                          <p:spTgt spid="479236"/>
                                        </p:tgtEl>
                                        <p:attrNameLst>
                                          <p:attrName>ppt_x</p:attrName>
                                        </p:attrNameLst>
                                      </p:cBhvr>
                                      <p:to>
                                        <p:strVal val="(0.5)"/>
                                      </p:to>
                                    </p:set>
                                    <p:anim from="(0.5)" to="(#ppt_x)" calcmode="lin" valueType="num">
                                      <p:cBhvr>
                                        <p:cTn id="11" dur="1230" accel="100000" fill="hold">
                                          <p:stCondLst>
                                            <p:cond delay="770"/>
                                          </p:stCondLst>
                                        </p:cTn>
                                        <p:tgtEl>
                                          <p:spTgt spid="479236"/>
                                        </p:tgtEl>
                                        <p:attrNameLst>
                                          <p:attrName>ppt_x</p:attrName>
                                        </p:attrNameLst>
                                      </p:cBhvr>
                                    </p:anim>
                                    <p:set>
                                      <p:cBhvr>
                                        <p:cTn id="12" dur="770" fill="hold"/>
                                        <p:tgtEl>
                                          <p:spTgt spid="479236"/>
                                        </p:tgtEl>
                                        <p:attrNameLst>
                                          <p:attrName>ppt_y</p:attrName>
                                        </p:attrNameLst>
                                      </p:cBhvr>
                                      <p:to>
                                        <p:strVal val="(#ppt_y+0.4)"/>
                                      </p:to>
                                    </p:set>
                                    <p:anim from="(#ppt_y+0.4)" to="(#ppt_y)" calcmode="lin" valueType="num">
                                      <p:cBhvr>
                                        <p:cTn id="13" dur="1230" accel="100000" fill="hold">
                                          <p:stCondLst>
                                            <p:cond delay="770"/>
                                          </p:stCondLst>
                                        </p:cTn>
                                        <p:tgtEl>
                                          <p:spTgt spid="4792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4050" name="Picture 5" descr="The-Big-Year_Poster_2"/>
          <p:cNvPicPr>
            <a:picLocks noChangeAspect="1" noChangeArrowheads="1"/>
          </p:cNvPicPr>
          <p:nvPr/>
        </p:nvPicPr>
        <p:blipFill>
          <a:blip r:embed="rId2"/>
          <a:srcRect/>
          <a:stretch>
            <a:fillRect/>
          </a:stretch>
        </p:blipFill>
        <p:spPr bwMode="auto">
          <a:xfrm>
            <a:off x="2495550" y="485775"/>
            <a:ext cx="4141788" cy="61436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3" name="Picture 4"/>
          <p:cNvPicPr>
            <a:picLocks noChangeAspect="1" noChangeArrowheads="1"/>
          </p:cNvPicPr>
          <p:nvPr/>
        </p:nvPicPr>
        <p:blipFill>
          <a:blip r:embed="rId2"/>
          <a:srcRect/>
          <a:stretch>
            <a:fillRect/>
          </a:stretch>
        </p:blipFill>
        <p:spPr bwMode="auto">
          <a:xfrm>
            <a:off x="1827213" y="490538"/>
            <a:ext cx="5480050" cy="6138862"/>
          </a:xfrm>
          <a:prstGeom prst="rect">
            <a:avLst/>
          </a:prstGeom>
          <a:noFill/>
          <a:ln w="9525">
            <a:noFill/>
            <a:miter lim="800000"/>
            <a:headEnd/>
            <a:tailEnd/>
          </a:ln>
        </p:spPr>
      </p:pic>
      <p:sp>
        <p:nvSpPr>
          <p:cNvPr id="515074" name="AutoShape 5"/>
          <p:cNvSpPr>
            <a:spLocks noChangeArrowheads="1"/>
          </p:cNvSpPr>
          <p:nvPr/>
        </p:nvSpPr>
        <p:spPr bwMode="auto">
          <a:xfrm>
            <a:off x="704850" y="2190750"/>
            <a:ext cx="1217613" cy="228600"/>
          </a:xfrm>
          <a:prstGeom prst="rightArrow">
            <a:avLst>
              <a:gd name="adj1" fmla="val 50000"/>
              <a:gd name="adj2" fmla="val 133160"/>
            </a:avLst>
          </a:prstGeom>
          <a:solidFill>
            <a:srgbClr val="FF0000"/>
          </a:solidFill>
          <a:ln w="9525">
            <a:solidFill>
              <a:schemeClr val="tx1"/>
            </a:solidFill>
            <a:miter lim="800000"/>
            <a:headEnd/>
            <a:tailEnd/>
          </a:ln>
        </p:spPr>
        <p:txBody>
          <a:bodyPr wrap="none" anchor="ctr"/>
          <a:lstStyle/>
          <a:p>
            <a:endParaRPr lang="en-US"/>
          </a:p>
        </p:txBody>
      </p:sp>
      <p:sp>
        <p:nvSpPr>
          <p:cNvPr id="601094" name="AutoShape 6"/>
          <p:cNvSpPr>
            <a:spLocks noChangeArrowheads="1"/>
          </p:cNvSpPr>
          <p:nvPr/>
        </p:nvSpPr>
        <p:spPr bwMode="auto">
          <a:xfrm>
            <a:off x="781050" y="6162675"/>
            <a:ext cx="1217613" cy="228600"/>
          </a:xfrm>
          <a:prstGeom prst="rightArrow">
            <a:avLst>
              <a:gd name="adj1" fmla="val 50000"/>
              <a:gd name="adj2" fmla="val 133160"/>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01094"/>
                                        </p:tgtEl>
                                        <p:attrNameLst>
                                          <p:attrName>style.visibility</p:attrName>
                                        </p:attrNameLst>
                                      </p:cBhvr>
                                      <p:to>
                                        <p:strVal val="visible"/>
                                      </p:to>
                                    </p:set>
                                    <p:anim calcmode="lin" valueType="num">
                                      <p:cBhvr>
                                        <p:cTn id="7" dur="1000" fill="hold"/>
                                        <p:tgtEl>
                                          <p:spTgt spid="601094"/>
                                        </p:tgtEl>
                                        <p:attrNameLst>
                                          <p:attrName>ppt_w</p:attrName>
                                        </p:attrNameLst>
                                      </p:cBhvr>
                                      <p:tavLst>
                                        <p:tav tm="0">
                                          <p:val>
                                            <p:strVal val="#ppt_w*0.70"/>
                                          </p:val>
                                        </p:tav>
                                        <p:tav tm="100000">
                                          <p:val>
                                            <p:strVal val="#ppt_w"/>
                                          </p:val>
                                        </p:tav>
                                      </p:tavLst>
                                    </p:anim>
                                    <p:anim calcmode="lin" valueType="num">
                                      <p:cBhvr>
                                        <p:cTn id="8" dur="1000" fill="hold"/>
                                        <p:tgtEl>
                                          <p:spTgt spid="601094"/>
                                        </p:tgtEl>
                                        <p:attrNameLst>
                                          <p:attrName>ppt_h</p:attrName>
                                        </p:attrNameLst>
                                      </p:cBhvr>
                                      <p:tavLst>
                                        <p:tav tm="0">
                                          <p:val>
                                            <p:strVal val="#ppt_h"/>
                                          </p:val>
                                        </p:tav>
                                        <p:tav tm="100000">
                                          <p:val>
                                            <p:strVal val="#ppt_h"/>
                                          </p:val>
                                        </p:tav>
                                      </p:tavLst>
                                    </p:anim>
                                    <p:animEffect transition="in" filter="fade">
                                      <p:cBhvr>
                                        <p:cTn id="9" dur="1000"/>
                                        <p:tgtEl>
                                          <p:spTgt spid="60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09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p:cNvPicPr>
            <a:picLocks noChangeAspect="1" noChangeArrowheads="1"/>
          </p:cNvPicPr>
          <p:nvPr/>
        </p:nvPicPr>
        <p:blipFill>
          <a:blip r:embed="rId2"/>
          <a:srcRect/>
          <a:stretch>
            <a:fillRect/>
          </a:stretch>
        </p:blipFill>
        <p:spPr bwMode="auto">
          <a:xfrm>
            <a:off x="1009650" y="485775"/>
            <a:ext cx="7154863" cy="6135688"/>
          </a:xfrm>
          <a:prstGeom prst="rect">
            <a:avLst/>
          </a:prstGeom>
          <a:noFill/>
          <a:ln w="9525">
            <a:noFill/>
            <a:miter lim="800000"/>
            <a:headEnd/>
            <a:tailEnd/>
          </a:ln>
        </p:spPr>
      </p:pic>
      <p:sp>
        <p:nvSpPr>
          <p:cNvPr id="516098" name="AutoShape 5"/>
          <p:cNvSpPr>
            <a:spLocks noChangeArrowheads="1"/>
          </p:cNvSpPr>
          <p:nvPr/>
        </p:nvSpPr>
        <p:spPr bwMode="auto">
          <a:xfrm>
            <a:off x="152400" y="5934075"/>
            <a:ext cx="998538" cy="228600"/>
          </a:xfrm>
          <a:prstGeom prst="rightArrow">
            <a:avLst>
              <a:gd name="adj1" fmla="val 50000"/>
              <a:gd name="adj2" fmla="val 109201"/>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6"/>
          <p:cNvSpPr>
            <a:spLocks noChangeArrowheads="1"/>
          </p:cNvSpPr>
          <p:nvPr/>
        </p:nvSpPr>
        <p:spPr bwMode="auto">
          <a:xfrm>
            <a:off x="6400800" y="381000"/>
            <a:ext cx="2743200" cy="6477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01378" name="Picture 2"/>
          <p:cNvPicPr>
            <a:picLocks noChangeAspect="1" noChangeArrowheads="1"/>
          </p:cNvPicPr>
          <p:nvPr>
            <p:ph idx="4294967295"/>
          </p:nvPr>
        </p:nvPicPr>
        <p:blipFill>
          <a:blip r:embed="rId3"/>
          <a:srcRect l="31697" t="10834" r="31241" b="6886"/>
          <a:stretch>
            <a:fillRect/>
          </a:stretch>
        </p:blipFill>
        <p:spPr>
          <a:xfrm>
            <a:off x="2752725" y="431800"/>
            <a:ext cx="4462463" cy="6426200"/>
          </a:xfrm>
        </p:spPr>
      </p:pic>
      <p:pic>
        <p:nvPicPr>
          <p:cNvPr id="101379" name="Picture 3" descr="img-weather-station-pole"/>
          <p:cNvPicPr>
            <a:picLocks noChangeAspect="1" noChangeArrowheads="1"/>
          </p:cNvPicPr>
          <p:nvPr/>
        </p:nvPicPr>
        <p:blipFill>
          <a:blip r:embed="rId4"/>
          <a:srcRect/>
          <a:stretch>
            <a:fillRect/>
          </a:stretch>
        </p:blipFill>
        <p:spPr bwMode="auto">
          <a:xfrm>
            <a:off x="457200" y="1219200"/>
            <a:ext cx="1557338" cy="4191000"/>
          </a:xfrm>
          <a:prstGeom prst="rect">
            <a:avLst/>
          </a:prstGeom>
          <a:noFill/>
          <a:ln w="9525">
            <a:noFill/>
            <a:miter lim="800000"/>
            <a:headEnd/>
            <a:tailEnd/>
          </a:ln>
        </p:spPr>
      </p:pic>
      <p:pic>
        <p:nvPicPr>
          <p:cNvPr id="101380" name="Picture 4"/>
          <p:cNvPicPr>
            <a:picLocks noChangeAspect="1" noChangeArrowheads="1"/>
          </p:cNvPicPr>
          <p:nvPr/>
        </p:nvPicPr>
        <p:blipFill>
          <a:blip r:embed="rId5"/>
          <a:srcRect/>
          <a:stretch>
            <a:fillRect/>
          </a:stretch>
        </p:blipFill>
        <p:spPr bwMode="auto">
          <a:xfrm>
            <a:off x="125413" y="3886200"/>
            <a:ext cx="2095500" cy="1171575"/>
          </a:xfrm>
          <a:prstGeom prst="rect">
            <a:avLst/>
          </a:prstGeom>
          <a:noFill/>
          <a:ln w="9525">
            <a:noFill/>
            <a:miter lim="800000"/>
            <a:headEnd/>
            <a:tailEnd/>
          </a:ln>
        </p:spPr>
      </p:pic>
      <p:pic>
        <p:nvPicPr>
          <p:cNvPr id="101381" name="Picture 5" descr="WeatherBug%20Cookie%20Logo"/>
          <p:cNvPicPr>
            <a:picLocks noChangeAspect="1" noChangeArrowheads="1"/>
          </p:cNvPicPr>
          <p:nvPr/>
        </p:nvPicPr>
        <p:blipFill>
          <a:blip r:embed="rId6"/>
          <a:srcRect/>
          <a:stretch>
            <a:fillRect/>
          </a:stretch>
        </p:blipFill>
        <p:spPr bwMode="auto">
          <a:xfrm>
            <a:off x="457200" y="5257800"/>
            <a:ext cx="1524000" cy="117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1" name="Picture 4"/>
          <p:cNvPicPr>
            <a:picLocks noChangeAspect="1" noChangeArrowheads="1"/>
          </p:cNvPicPr>
          <p:nvPr/>
        </p:nvPicPr>
        <p:blipFill>
          <a:blip r:embed="rId2"/>
          <a:srcRect/>
          <a:stretch>
            <a:fillRect/>
          </a:stretch>
        </p:blipFill>
        <p:spPr bwMode="auto">
          <a:xfrm>
            <a:off x="1566863" y="495300"/>
            <a:ext cx="6042025" cy="6134100"/>
          </a:xfrm>
          <a:prstGeom prst="rect">
            <a:avLst/>
          </a:prstGeom>
          <a:noFill/>
          <a:ln w="9525">
            <a:noFill/>
            <a:miter lim="800000"/>
            <a:headEnd/>
            <a:tailEnd/>
          </a:ln>
        </p:spPr>
      </p:pic>
      <p:sp>
        <p:nvSpPr>
          <p:cNvPr id="517122" name="AutoShape 5"/>
          <p:cNvSpPr>
            <a:spLocks noChangeArrowheads="1"/>
          </p:cNvSpPr>
          <p:nvPr/>
        </p:nvSpPr>
        <p:spPr bwMode="auto">
          <a:xfrm>
            <a:off x="561975" y="6219825"/>
            <a:ext cx="1150938" cy="228600"/>
          </a:xfrm>
          <a:prstGeom prst="rightArrow">
            <a:avLst>
              <a:gd name="adj1" fmla="val 50000"/>
              <a:gd name="adj2" fmla="val 125868"/>
            </a:avLst>
          </a:prstGeom>
          <a:solidFill>
            <a:srgbClr val="FF0000"/>
          </a:solidFill>
          <a:ln w="9525">
            <a:solidFill>
              <a:schemeClr val="tx1"/>
            </a:solidFill>
            <a:miter lim="800000"/>
            <a:headEnd/>
            <a:tailEnd/>
          </a:ln>
        </p:spPr>
        <p:txBody>
          <a:bodyPr wrap="none" anchor="ctr"/>
          <a:lstStyle/>
          <a:p>
            <a:endParaRPr lang="en-US"/>
          </a:p>
        </p:txBody>
      </p:sp>
      <p:sp>
        <p:nvSpPr>
          <p:cNvPr id="517123" name="Oval 6"/>
          <p:cNvSpPr>
            <a:spLocks noChangeArrowheads="1"/>
          </p:cNvSpPr>
          <p:nvPr/>
        </p:nvSpPr>
        <p:spPr bwMode="auto">
          <a:xfrm>
            <a:off x="3886200" y="6219825"/>
            <a:ext cx="990600" cy="228600"/>
          </a:xfrm>
          <a:prstGeom prst="ellipse">
            <a:avLst/>
          </a:prstGeom>
          <a:noFill/>
          <a:ln w="38100">
            <a:solidFill>
              <a:srgbClr val="FF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p:cNvSpPr>
          <p:nvPr>
            <p:ph type="title"/>
          </p:nvPr>
        </p:nvSpPr>
        <p:spPr>
          <a:xfrm>
            <a:off x="473075" y="457200"/>
            <a:ext cx="8229600" cy="1143000"/>
          </a:xfrm>
        </p:spPr>
        <p:txBody>
          <a:bodyPr/>
          <a:lstStyle/>
          <a:p>
            <a:r>
              <a:rPr lang="en-US" smtClean="0">
                <a:ea typeface="ＭＳ Ｐゴシック" pitchFamily="34" charset="-128"/>
              </a:rPr>
              <a:t>There's an App for That!</a:t>
            </a:r>
          </a:p>
        </p:txBody>
      </p:sp>
      <p:pic>
        <p:nvPicPr>
          <p:cNvPr id="518146" name="Picture 9" descr="ibird-012"/>
          <p:cNvPicPr>
            <a:picLocks noChangeAspect="1" noChangeArrowheads="1"/>
          </p:cNvPicPr>
          <p:nvPr/>
        </p:nvPicPr>
        <p:blipFill>
          <a:blip r:embed="rId3"/>
          <a:srcRect/>
          <a:stretch>
            <a:fillRect/>
          </a:stretch>
        </p:blipFill>
        <p:spPr bwMode="auto">
          <a:xfrm>
            <a:off x="0" y="1600200"/>
            <a:ext cx="3048000" cy="4572000"/>
          </a:xfrm>
          <a:prstGeom prst="rect">
            <a:avLst/>
          </a:prstGeom>
          <a:noFill/>
          <a:ln w="9525">
            <a:noFill/>
            <a:miter lim="800000"/>
            <a:headEnd/>
            <a:tailEnd/>
          </a:ln>
        </p:spPr>
      </p:pic>
      <p:pic>
        <p:nvPicPr>
          <p:cNvPr id="518147" name="Picture 12" descr="birdseye%2Blog"/>
          <p:cNvPicPr>
            <a:picLocks noChangeAspect="1" noChangeArrowheads="1"/>
          </p:cNvPicPr>
          <p:nvPr/>
        </p:nvPicPr>
        <p:blipFill>
          <a:blip r:embed="rId4"/>
          <a:srcRect/>
          <a:stretch>
            <a:fillRect/>
          </a:stretch>
        </p:blipFill>
        <p:spPr bwMode="auto">
          <a:xfrm>
            <a:off x="6397625" y="1600200"/>
            <a:ext cx="2746375" cy="4581525"/>
          </a:xfrm>
          <a:prstGeom prst="rect">
            <a:avLst/>
          </a:prstGeom>
          <a:noFill/>
          <a:ln w="9525">
            <a:noFill/>
            <a:miter lim="800000"/>
            <a:headEnd/>
            <a:tailEnd/>
          </a:ln>
        </p:spPr>
      </p:pic>
      <p:pic>
        <p:nvPicPr>
          <p:cNvPr id="518148" name="Picture 14" descr="6a00e5513924e688330167676b4136970b-800wi"/>
          <p:cNvPicPr>
            <a:picLocks noChangeAspect="1" noChangeArrowheads="1"/>
          </p:cNvPicPr>
          <p:nvPr/>
        </p:nvPicPr>
        <p:blipFill>
          <a:blip r:embed="rId5"/>
          <a:srcRect/>
          <a:stretch>
            <a:fillRect/>
          </a:stretch>
        </p:blipFill>
        <p:spPr bwMode="auto">
          <a:xfrm>
            <a:off x="3190875" y="1600200"/>
            <a:ext cx="3048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2"/>
          <p:cNvSpPr>
            <a:spLocks noGrp="1"/>
          </p:cNvSpPr>
          <p:nvPr>
            <p:ph type="title" idx="4294967295"/>
          </p:nvPr>
        </p:nvSpPr>
        <p:spPr/>
        <p:txBody>
          <a:bodyPr/>
          <a:lstStyle/>
          <a:p>
            <a:r>
              <a:rPr lang="en-US" smtClean="0">
                <a:ea typeface="ＭＳ Ｐゴシック" pitchFamily="34" charset="-128"/>
              </a:rPr>
              <a:t>Fernhill Wetlands</a:t>
            </a:r>
          </a:p>
        </p:txBody>
      </p:sp>
      <p:pic>
        <p:nvPicPr>
          <p:cNvPr id="520194" name="Picture 5" descr="Virginia_Rail_2012-01"/>
          <p:cNvPicPr>
            <a:picLocks noChangeAspect="1" noChangeArrowheads="1"/>
          </p:cNvPicPr>
          <p:nvPr>
            <p:ph idx="4294967295"/>
          </p:nvPr>
        </p:nvPicPr>
        <p:blipFill>
          <a:blip r:embed="rId3"/>
          <a:srcRect/>
          <a:stretch>
            <a:fillRect/>
          </a:stretch>
        </p:blipFill>
        <p:spPr>
          <a:xfrm>
            <a:off x="1190625" y="1600200"/>
            <a:ext cx="6761163" cy="4525963"/>
          </a:xfrm>
        </p:spPr>
      </p:pic>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10"/>
          <p:cNvPicPr>
            <a:picLocks noChangeAspect="1" noChangeArrowheads="1"/>
          </p:cNvPicPr>
          <p:nvPr/>
        </p:nvPicPr>
        <p:blipFill>
          <a:blip r:embed="rId3"/>
          <a:srcRect/>
          <a:stretch>
            <a:fillRect/>
          </a:stretch>
        </p:blipFill>
        <p:spPr bwMode="auto">
          <a:xfrm>
            <a:off x="0" y="0"/>
            <a:ext cx="8077200" cy="6878638"/>
          </a:xfrm>
          <a:prstGeom prst="rect">
            <a:avLst/>
          </a:prstGeom>
          <a:noFill/>
          <a:ln w="9525">
            <a:noFill/>
            <a:miter lim="800000"/>
            <a:headEnd/>
            <a:tailEnd/>
          </a:ln>
        </p:spPr>
      </p:pic>
      <p:pic>
        <p:nvPicPr>
          <p:cNvPr id="522242" name="Picture 8" descr="THA50GOLD"/>
          <p:cNvPicPr>
            <a:picLocks noChangeAspect="1" noChangeArrowheads="1"/>
          </p:cNvPicPr>
          <p:nvPr/>
        </p:nvPicPr>
        <p:blipFill>
          <a:blip r:embed="rId4"/>
          <a:srcRect/>
          <a:stretch>
            <a:fillRect/>
          </a:stretch>
        </p:blipFill>
        <p:spPr bwMode="auto">
          <a:xfrm>
            <a:off x="5905500" y="1828800"/>
            <a:ext cx="3238500"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Title 1"/>
          <p:cNvSpPr>
            <a:spLocks noGrp="1"/>
          </p:cNvSpPr>
          <p:nvPr>
            <p:ph type="title"/>
          </p:nvPr>
        </p:nvSpPr>
        <p:spPr>
          <a:xfrm>
            <a:off x="228600" y="381000"/>
            <a:ext cx="8686800" cy="1143000"/>
          </a:xfrm>
        </p:spPr>
        <p:txBody>
          <a:bodyPr/>
          <a:lstStyle/>
          <a:p>
            <a:pPr eaLnBrk="1" hangingPunct="1"/>
            <a:r>
              <a:rPr lang="en-US" sz="3000" smtClean="0">
                <a:ea typeface="ＭＳ Ｐゴシック" pitchFamily="34" charset="-128"/>
              </a:rPr>
              <a:t>Connecting to Birds through Art</a:t>
            </a:r>
          </a:p>
        </p:txBody>
      </p:sp>
      <p:sp>
        <p:nvSpPr>
          <p:cNvPr id="4" name="Rectangle 3"/>
          <p:cNvSpPr/>
          <p:nvPr/>
        </p:nvSpPr>
        <p:spPr>
          <a:xfrm>
            <a:off x="5486400" y="1371600"/>
            <a:ext cx="3657600" cy="548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endParaRPr lang="en-US" sz="2400">
              <a:solidFill>
                <a:srgbClr val="FFFFFF"/>
              </a:solidFill>
            </a:endParaRPr>
          </a:p>
        </p:txBody>
      </p:sp>
      <p:sp>
        <p:nvSpPr>
          <p:cNvPr id="5" name="TextBox 4"/>
          <p:cNvSpPr txBox="1"/>
          <p:nvPr/>
        </p:nvSpPr>
        <p:spPr>
          <a:xfrm>
            <a:off x="5638800" y="1447800"/>
            <a:ext cx="3505200" cy="4132263"/>
          </a:xfrm>
          <a:prstGeom prst="rect">
            <a:avLst/>
          </a:prstGeom>
          <a:noFill/>
        </p:spPr>
        <p:txBody>
          <a:bodyPr>
            <a:spAutoFit/>
          </a:bodyPr>
          <a:lstStyle/>
          <a:p>
            <a:pPr defTabSz="914400" eaLnBrk="0" hangingPunct="0">
              <a:defRPr/>
            </a:pPr>
            <a:r>
              <a:rPr lang="en-US" sz="1750" b="1" dirty="0">
                <a:solidFill>
                  <a:srgbClr val="000000"/>
                </a:solidFill>
                <a:latin typeface="Arial"/>
                <a:ea typeface="ＭＳ Ｐゴシック" pitchFamily="124" charset="-128"/>
                <a:cs typeface="+mn-cs"/>
              </a:rPr>
              <a:t>“I think the Orange-breasted Falcon… seems like kind of a leader, or the boss of birds. It was hard trying to convey the feeling of this bird.”</a:t>
            </a:r>
          </a:p>
          <a:p>
            <a:pPr defTabSz="914400" eaLnBrk="0" hangingPunct="0">
              <a:defRPr/>
            </a:pPr>
            <a:endParaRPr lang="en-US" sz="1750" b="1" dirty="0">
              <a:solidFill>
                <a:srgbClr val="000000"/>
              </a:solidFill>
              <a:latin typeface="Arial"/>
              <a:ea typeface="ＭＳ Ｐゴシック" pitchFamily="124" charset="-128"/>
              <a:cs typeface="+mn-cs"/>
            </a:endParaRPr>
          </a:p>
          <a:p>
            <a:pPr defTabSz="914400" eaLnBrk="0" hangingPunct="0">
              <a:defRPr/>
            </a:pPr>
            <a:r>
              <a:rPr lang="en-US" sz="1750" b="1" dirty="0">
                <a:solidFill>
                  <a:srgbClr val="000000"/>
                </a:solidFill>
                <a:latin typeface="Arial"/>
                <a:ea typeface="ＭＳ Ｐゴシック" pitchFamily="124" charset="-128"/>
                <a:cs typeface="+mn-cs"/>
              </a:rPr>
              <a:t>“When I found out scientists were studying these birds, I wondered what they did all the way over in New York.  I would love to go and study birds with them.”</a:t>
            </a:r>
          </a:p>
          <a:p>
            <a:pPr defTabSz="914400" eaLnBrk="0" hangingPunct="0">
              <a:defRPr/>
            </a:pPr>
            <a:endParaRPr lang="en-US" sz="1750" b="1" dirty="0">
              <a:solidFill>
                <a:srgbClr val="000000"/>
              </a:solidFill>
              <a:latin typeface="Arial"/>
              <a:ea typeface="ＭＳ Ｐゴシック" pitchFamily="124" charset="-128"/>
              <a:cs typeface="+mn-cs"/>
            </a:endParaRPr>
          </a:p>
          <a:p>
            <a:pPr defTabSz="914400" eaLnBrk="0" hangingPunct="0">
              <a:defRPr/>
            </a:pPr>
            <a:r>
              <a:rPr lang="en-US" sz="1750" b="1" dirty="0">
                <a:solidFill>
                  <a:srgbClr val="000000"/>
                </a:solidFill>
                <a:latin typeface="Arial"/>
                <a:ea typeface="ＭＳ Ｐゴシック" pitchFamily="124" charset="-128"/>
                <a:cs typeface="+mn-cs"/>
              </a:rPr>
              <a:t>“Now I care about birds and actually notice them.”</a:t>
            </a:r>
          </a:p>
          <a:p>
            <a:pPr defTabSz="914400" eaLnBrk="0" hangingPunct="0">
              <a:defRPr/>
            </a:pPr>
            <a:endParaRPr lang="en-US" sz="1750" b="1" dirty="0">
              <a:solidFill>
                <a:srgbClr val="000000"/>
              </a:solidFill>
              <a:latin typeface="Arial"/>
              <a:ea typeface="ＭＳ Ｐゴシック" pitchFamily="124" charset="-128"/>
              <a:cs typeface="+mn-cs"/>
            </a:endParaRPr>
          </a:p>
        </p:txBody>
      </p:sp>
      <p:pic>
        <p:nvPicPr>
          <p:cNvPr id="524292" name="Picture 6" descr="good quilt.gif"/>
          <p:cNvPicPr>
            <a:picLocks noChangeAspect="1"/>
          </p:cNvPicPr>
          <p:nvPr/>
        </p:nvPicPr>
        <p:blipFill>
          <a:blip r:embed="rId3"/>
          <a:srcRect/>
          <a:stretch>
            <a:fillRect/>
          </a:stretch>
        </p:blipFill>
        <p:spPr bwMode="auto">
          <a:xfrm>
            <a:off x="0" y="1371600"/>
            <a:ext cx="55118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TextBox 7"/>
          <p:cNvSpPr txBox="1">
            <a:spLocks noChangeArrowheads="1"/>
          </p:cNvSpPr>
          <p:nvPr/>
        </p:nvSpPr>
        <p:spPr bwMode="auto">
          <a:xfrm>
            <a:off x="2362200" y="1905000"/>
            <a:ext cx="2209800" cy="1323975"/>
          </a:xfrm>
          <a:prstGeom prst="rect">
            <a:avLst/>
          </a:prstGeom>
          <a:noFill/>
          <a:ln w="9525">
            <a:noFill/>
            <a:miter lim="800000"/>
            <a:headEnd/>
            <a:tailEnd/>
          </a:ln>
        </p:spPr>
        <p:txBody>
          <a:bodyPr>
            <a:spAutoFit/>
          </a:bodyPr>
          <a:lstStyle/>
          <a:p>
            <a:pPr defTabSz="914400" eaLnBrk="0" hangingPunct="0"/>
            <a:r>
              <a:rPr lang="en-US" sz="2000">
                <a:solidFill>
                  <a:srgbClr val="000000"/>
                </a:solidFill>
              </a:rPr>
              <a:t>Students like Su sketch their species from photos.</a:t>
            </a:r>
          </a:p>
        </p:txBody>
      </p:sp>
      <p:sp>
        <p:nvSpPr>
          <p:cNvPr id="526338" name="TextBox 8"/>
          <p:cNvSpPr txBox="1">
            <a:spLocks noChangeArrowheads="1"/>
          </p:cNvSpPr>
          <p:nvPr/>
        </p:nvSpPr>
        <p:spPr bwMode="auto">
          <a:xfrm>
            <a:off x="6400800" y="3886200"/>
            <a:ext cx="2514600" cy="2862263"/>
          </a:xfrm>
          <a:prstGeom prst="rect">
            <a:avLst/>
          </a:prstGeom>
          <a:noFill/>
          <a:ln w="9525">
            <a:noFill/>
            <a:miter lim="800000"/>
            <a:headEnd/>
            <a:tailEnd/>
          </a:ln>
        </p:spPr>
        <p:txBody>
          <a:bodyPr>
            <a:spAutoFit/>
          </a:bodyPr>
          <a:lstStyle/>
          <a:p>
            <a:pPr defTabSz="914400" eaLnBrk="0" hangingPunct="0"/>
            <a:r>
              <a:rPr lang="en-US" sz="2000">
                <a:solidFill>
                  <a:srgbClr val="000000"/>
                </a:solidFill>
              </a:rPr>
              <a:t>Su said…</a:t>
            </a:r>
          </a:p>
          <a:p>
            <a:pPr defTabSz="914400" eaLnBrk="0" hangingPunct="0"/>
            <a:r>
              <a:rPr lang="en-US" sz="2000">
                <a:solidFill>
                  <a:srgbClr val="000000"/>
                </a:solidFill>
              </a:rPr>
              <a:t>“I was so excited about this.  I wanted to know what researchers at the Cornell Lab already knew about the bird, and I came to know it well.”</a:t>
            </a:r>
          </a:p>
        </p:txBody>
      </p:sp>
      <p:sp>
        <p:nvSpPr>
          <p:cNvPr id="526339" name="TextBox 9"/>
          <p:cNvSpPr txBox="1">
            <a:spLocks noChangeArrowheads="1"/>
          </p:cNvSpPr>
          <p:nvPr/>
        </p:nvSpPr>
        <p:spPr bwMode="auto">
          <a:xfrm>
            <a:off x="2057400" y="4038600"/>
            <a:ext cx="2514600" cy="2246313"/>
          </a:xfrm>
          <a:prstGeom prst="rect">
            <a:avLst/>
          </a:prstGeom>
          <a:noFill/>
          <a:ln w="9525">
            <a:noFill/>
            <a:miter lim="800000"/>
            <a:headEnd/>
            <a:tailEnd/>
          </a:ln>
        </p:spPr>
        <p:txBody>
          <a:bodyPr>
            <a:spAutoFit/>
          </a:bodyPr>
          <a:lstStyle/>
          <a:p>
            <a:pPr defTabSz="914400" eaLnBrk="0" hangingPunct="0"/>
            <a:r>
              <a:rPr lang="en-US" sz="2000">
                <a:solidFill>
                  <a:srgbClr val="000000"/>
                </a:solidFill>
              </a:rPr>
              <a:t>As she continues her painting in art class, she studies the species, and participates in BirdSleuth studies in science class.</a:t>
            </a:r>
          </a:p>
        </p:txBody>
      </p:sp>
      <p:sp>
        <p:nvSpPr>
          <p:cNvPr id="526340" name="TextBox 10"/>
          <p:cNvSpPr txBox="1">
            <a:spLocks noChangeArrowheads="1"/>
          </p:cNvSpPr>
          <p:nvPr/>
        </p:nvSpPr>
        <p:spPr bwMode="auto">
          <a:xfrm>
            <a:off x="6781800" y="1905000"/>
            <a:ext cx="2209800" cy="1323975"/>
          </a:xfrm>
          <a:prstGeom prst="rect">
            <a:avLst/>
          </a:prstGeom>
          <a:noFill/>
          <a:ln w="9525">
            <a:noFill/>
            <a:miter lim="800000"/>
            <a:headEnd/>
            <a:tailEnd/>
          </a:ln>
        </p:spPr>
        <p:txBody>
          <a:bodyPr>
            <a:spAutoFit/>
          </a:bodyPr>
          <a:lstStyle/>
          <a:p>
            <a:pPr defTabSz="914400" eaLnBrk="0" hangingPunct="0"/>
            <a:r>
              <a:rPr lang="en-US" sz="2000">
                <a:solidFill>
                  <a:srgbClr val="000000"/>
                </a:solidFill>
              </a:rPr>
              <a:t>After layering a gel that creates depth, she begins painting.</a:t>
            </a:r>
          </a:p>
        </p:txBody>
      </p:sp>
      <p:sp>
        <p:nvSpPr>
          <p:cNvPr id="13" name="Title 3"/>
          <p:cNvSpPr>
            <a:spLocks noGrp="1"/>
          </p:cNvSpPr>
          <p:nvPr>
            <p:ph type="title"/>
          </p:nvPr>
        </p:nvSpPr>
        <p:spPr>
          <a:xfrm>
            <a:off x="685800" y="650875"/>
            <a:ext cx="7772400" cy="1143000"/>
          </a:xfrm>
        </p:spPr>
        <p:txBody>
          <a:bodyPr/>
          <a:lstStyle/>
          <a:p>
            <a:pPr>
              <a:defRPr/>
            </a:pPr>
            <a:r>
              <a:rPr lang="en-US" sz="2400" dirty="0" smtClean="0">
                <a:solidFill>
                  <a:schemeClr val="accent6">
                    <a:lumMod val="60000"/>
                    <a:lumOff val="40000"/>
                  </a:schemeClr>
                </a:solidFill>
                <a:ea typeface="+mj-ea"/>
              </a:rPr>
              <a:t>Learn in an interdisciplinary way: </a:t>
            </a:r>
            <a:br>
              <a:rPr lang="en-US" sz="2400" dirty="0" smtClean="0">
                <a:solidFill>
                  <a:schemeClr val="accent6">
                    <a:lumMod val="60000"/>
                    <a:lumOff val="40000"/>
                  </a:schemeClr>
                </a:solidFill>
                <a:ea typeface="+mj-ea"/>
              </a:rPr>
            </a:br>
            <a:r>
              <a:rPr lang="en-US" sz="2400" dirty="0" smtClean="0">
                <a:solidFill>
                  <a:schemeClr val="accent6">
                    <a:lumMod val="60000"/>
                    <a:lumOff val="40000"/>
                  </a:schemeClr>
                </a:solidFill>
                <a:ea typeface="+mj-ea"/>
              </a:rPr>
              <a:t>science, math, technology, reading, </a:t>
            </a:r>
            <a:br>
              <a:rPr lang="en-US" sz="2400" dirty="0" smtClean="0">
                <a:solidFill>
                  <a:schemeClr val="accent6">
                    <a:lumMod val="60000"/>
                    <a:lumOff val="40000"/>
                  </a:schemeClr>
                </a:solidFill>
                <a:ea typeface="+mj-ea"/>
              </a:rPr>
            </a:br>
            <a:r>
              <a:rPr lang="en-US" sz="2400" dirty="0" smtClean="0">
                <a:solidFill>
                  <a:schemeClr val="accent6">
                    <a:lumMod val="60000"/>
                    <a:lumOff val="40000"/>
                  </a:schemeClr>
                </a:solidFill>
                <a:ea typeface="+mj-ea"/>
              </a:rPr>
              <a:t>social studies, and art through birds</a:t>
            </a:r>
            <a:br>
              <a:rPr lang="en-US" sz="2400" dirty="0" smtClean="0">
                <a:solidFill>
                  <a:schemeClr val="accent6">
                    <a:lumMod val="60000"/>
                    <a:lumOff val="40000"/>
                  </a:schemeClr>
                </a:solidFill>
                <a:ea typeface="+mj-ea"/>
              </a:rPr>
            </a:br>
            <a:endParaRPr lang="en-US" sz="2400" dirty="0">
              <a:solidFill>
                <a:schemeClr val="accent6">
                  <a:lumMod val="60000"/>
                  <a:lumOff val="40000"/>
                </a:schemeClr>
              </a:solidFill>
              <a:ea typeface="+mj-ea"/>
            </a:endParaRPr>
          </a:p>
        </p:txBody>
      </p:sp>
      <p:pic>
        <p:nvPicPr>
          <p:cNvPr id="526342" name="Picture 11" descr="BirdArt44-2"/>
          <p:cNvPicPr>
            <a:picLocks noChangeAspect="1" noChangeArrowheads="1"/>
          </p:cNvPicPr>
          <p:nvPr/>
        </p:nvPicPr>
        <p:blipFill>
          <a:blip r:embed="rId3"/>
          <a:srcRect/>
          <a:stretch>
            <a:fillRect/>
          </a:stretch>
        </p:blipFill>
        <p:spPr bwMode="auto">
          <a:xfrm>
            <a:off x="228600" y="4038600"/>
            <a:ext cx="1597025" cy="2128838"/>
          </a:xfrm>
          <a:prstGeom prst="rect">
            <a:avLst/>
          </a:prstGeom>
          <a:noFill/>
          <a:ln w="9525">
            <a:noFill/>
            <a:miter lim="800000"/>
            <a:headEnd/>
            <a:tailEnd/>
          </a:ln>
        </p:spPr>
      </p:pic>
      <p:pic>
        <p:nvPicPr>
          <p:cNvPr id="526343" name="Picture 12" descr="Ivory-billed_Woodpecker-2"/>
          <p:cNvPicPr>
            <a:picLocks noChangeAspect="1" noChangeArrowheads="1"/>
          </p:cNvPicPr>
          <p:nvPr/>
        </p:nvPicPr>
        <p:blipFill>
          <a:blip r:embed="rId4"/>
          <a:srcRect/>
          <a:stretch>
            <a:fillRect/>
          </a:stretch>
        </p:blipFill>
        <p:spPr bwMode="auto">
          <a:xfrm>
            <a:off x="228600" y="1905000"/>
            <a:ext cx="2012950" cy="1511300"/>
          </a:xfrm>
          <a:prstGeom prst="rect">
            <a:avLst/>
          </a:prstGeom>
          <a:noFill/>
          <a:ln w="9525">
            <a:noFill/>
            <a:miter lim="800000"/>
            <a:headEnd/>
            <a:tailEnd/>
          </a:ln>
        </p:spPr>
      </p:pic>
      <p:pic>
        <p:nvPicPr>
          <p:cNvPr id="526344" name="Picture 13" descr="Ivory-billed_Woodpecker-11"/>
          <p:cNvPicPr>
            <a:picLocks noChangeAspect="1" noChangeArrowheads="1"/>
          </p:cNvPicPr>
          <p:nvPr/>
        </p:nvPicPr>
        <p:blipFill>
          <a:blip r:embed="rId5"/>
          <a:srcRect/>
          <a:stretch>
            <a:fillRect/>
          </a:stretch>
        </p:blipFill>
        <p:spPr bwMode="auto">
          <a:xfrm>
            <a:off x="4419600" y="1793875"/>
            <a:ext cx="2162175" cy="1622425"/>
          </a:xfrm>
          <a:prstGeom prst="rect">
            <a:avLst/>
          </a:prstGeom>
          <a:noFill/>
          <a:ln w="9525">
            <a:noFill/>
            <a:miter lim="800000"/>
            <a:headEnd/>
            <a:tailEnd/>
          </a:ln>
        </p:spPr>
      </p:pic>
      <p:pic>
        <p:nvPicPr>
          <p:cNvPr id="526345" name="Picture 14" descr="Ivory-billed_Woodpecker-5"/>
          <p:cNvPicPr>
            <a:picLocks noChangeAspect="1" noChangeArrowheads="1"/>
          </p:cNvPicPr>
          <p:nvPr/>
        </p:nvPicPr>
        <p:blipFill>
          <a:blip r:embed="rId6"/>
          <a:srcRect/>
          <a:stretch>
            <a:fillRect/>
          </a:stretch>
        </p:blipFill>
        <p:spPr bwMode="auto">
          <a:xfrm>
            <a:off x="4587875" y="3886200"/>
            <a:ext cx="1609725" cy="249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7" descr="Blackburnian_Warbler-1"/>
          <p:cNvPicPr>
            <a:picLocks noChangeAspect="1" noChangeArrowheads="1"/>
          </p:cNvPicPr>
          <p:nvPr/>
        </p:nvPicPr>
        <p:blipFill>
          <a:blip r:embed="rId3"/>
          <a:srcRect t="4541"/>
          <a:stretch>
            <a:fillRect/>
          </a:stretch>
        </p:blipFill>
        <p:spPr bwMode="auto">
          <a:xfrm>
            <a:off x="4130675" y="457200"/>
            <a:ext cx="5013325" cy="3203575"/>
          </a:xfrm>
          <a:prstGeom prst="rect">
            <a:avLst/>
          </a:prstGeom>
          <a:noFill/>
          <a:ln w="9525">
            <a:noFill/>
            <a:miter lim="800000"/>
            <a:headEnd/>
            <a:tailEnd/>
          </a:ln>
        </p:spPr>
      </p:pic>
      <p:pic>
        <p:nvPicPr>
          <p:cNvPr id="528386" name="Picture 4" descr="Ivory-billed_Woodpecker-5"/>
          <p:cNvPicPr>
            <a:picLocks noChangeAspect="1" noChangeArrowheads="1"/>
          </p:cNvPicPr>
          <p:nvPr/>
        </p:nvPicPr>
        <p:blipFill>
          <a:blip r:embed="rId4"/>
          <a:srcRect/>
          <a:stretch>
            <a:fillRect/>
          </a:stretch>
        </p:blipFill>
        <p:spPr bwMode="auto">
          <a:xfrm>
            <a:off x="0" y="457200"/>
            <a:ext cx="4130675" cy="6400800"/>
          </a:xfrm>
          <a:prstGeom prst="rect">
            <a:avLst/>
          </a:prstGeom>
          <a:noFill/>
          <a:ln w="9525">
            <a:noFill/>
            <a:miter lim="800000"/>
            <a:headEnd/>
            <a:tailEnd/>
          </a:ln>
        </p:spPr>
      </p:pic>
      <p:pic>
        <p:nvPicPr>
          <p:cNvPr id="528387" name="Picture 5" descr="Hudsonian_Godwit-1"/>
          <p:cNvPicPr>
            <a:picLocks noChangeAspect="1" noChangeArrowheads="1"/>
          </p:cNvPicPr>
          <p:nvPr/>
        </p:nvPicPr>
        <p:blipFill>
          <a:blip r:embed="rId5"/>
          <a:srcRect l="455" t="4250" r="1855"/>
          <a:stretch>
            <a:fillRect/>
          </a:stretch>
        </p:blipFill>
        <p:spPr bwMode="auto">
          <a:xfrm>
            <a:off x="4130675" y="3168650"/>
            <a:ext cx="5013325" cy="368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6"/>
          <p:cNvPicPr>
            <a:picLocks noChangeAspect="1" noChangeArrowheads="1"/>
          </p:cNvPicPr>
          <p:nvPr/>
        </p:nvPicPr>
        <p:blipFill>
          <a:blip r:embed="rId3"/>
          <a:srcRect/>
          <a:stretch>
            <a:fillRect/>
          </a:stretch>
        </p:blipFill>
        <p:spPr bwMode="auto">
          <a:xfrm>
            <a:off x="4079875" y="495300"/>
            <a:ext cx="5064125" cy="6362700"/>
          </a:xfrm>
          <a:prstGeom prst="rect">
            <a:avLst/>
          </a:prstGeom>
          <a:noFill/>
          <a:ln w="9525">
            <a:noFill/>
            <a:miter lim="800000"/>
            <a:headEnd/>
            <a:tailEnd/>
          </a:ln>
        </p:spPr>
      </p:pic>
      <p:pic>
        <p:nvPicPr>
          <p:cNvPr id="530434" name="Picture 8" descr="Florida_Scrub_Jay-3"/>
          <p:cNvPicPr>
            <a:picLocks noChangeAspect="1" noChangeArrowheads="1"/>
          </p:cNvPicPr>
          <p:nvPr/>
        </p:nvPicPr>
        <p:blipFill>
          <a:blip r:embed="rId4"/>
          <a:srcRect l="3458" r="11104"/>
          <a:stretch>
            <a:fillRect/>
          </a:stretch>
        </p:blipFill>
        <p:spPr bwMode="auto">
          <a:xfrm>
            <a:off x="0" y="495300"/>
            <a:ext cx="4079875" cy="636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6629400"/>
            <a:ext cx="9144000" cy="228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22" name="Rectangle 21"/>
          <p:cNvSpPr/>
          <p:nvPr/>
        </p:nvSpPr>
        <p:spPr>
          <a:xfrm>
            <a:off x="0" y="0"/>
            <a:ext cx="9144000" cy="49688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pic>
        <p:nvPicPr>
          <p:cNvPr id="532483" name="Picture 21" descr="CL_logo_RGB_inv.emf"/>
          <p:cNvPicPr>
            <a:picLocks noChangeAspect="1"/>
          </p:cNvPicPr>
          <p:nvPr/>
        </p:nvPicPr>
        <p:blipFill>
          <a:blip r:embed="rId3"/>
          <a:srcRect/>
          <a:stretch>
            <a:fillRect/>
          </a:stretch>
        </p:blipFill>
        <p:spPr bwMode="auto">
          <a:xfrm>
            <a:off x="534988" y="109538"/>
            <a:ext cx="2513012" cy="282575"/>
          </a:xfrm>
          <a:prstGeom prst="rect">
            <a:avLst/>
          </a:prstGeom>
          <a:noFill/>
          <a:ln w="9525">
            <a:noFill/>
            <a:miter lim="800000"/>
            <a:headEnd/>
            <a:tailEnd/>
          </a:ln>
        </p:spPr>
      </p:pic>
      <p:sp>
        <p:nvSpPr>
          <p:cNvPr id="532484" name="Title 10"/>
          <p:cNvSpPr>
            <a:spLocks noGrp="1"/>
          </p:cNvSpPr>
          <p:nvPr>
            <p:ph type="title"/>
          </p:nvPr>
        </p:nvSpPr>
        <p:spPr>
          <a:xfrm>
            <a:off x="228600" y="533400"/>
            <a:ext cx="8915400" cy="1219200"/>
          </a:xfrm>
        </p:spPr>
        <p:txBody>
          <a:bodyPr/>
          <a:lstStyle/>
          <a:p>
            <a:pPr algn="l" eaLnBrk="1" hangingPunct="1"/>
            <a:r>
              <a:rPr lang="en-US" sz="4000" smtClean="0">
                <a:solidFill>
                  <a:srgbClr val="4C721D"/>
                </a:solidFill>
                <a:ea typeface="ＭＳ Ｐゴシック" pitchFamily="34" charset="-128"/>
              </a:rPr>
              <a:t>BirdSleuth: Investigating Evidence</a:t>
            </a:r>
          </a:p>
        </p:txBody>
      </p:sp>
      <p:pic>
        <p:nvPicPr>
          <p:cNvPr id="532485" name="Picture 22" descr="Education.eps"/>
          <p:cNvPicPr>
            <a:picLocks noChangeAspect="1"/>
          </p:cNvPicPr>
          <p:nvPr/>
        </p:nvPicPr>
        <p:blipFill>
          <a:blip r:embed="rId4"/>
          <a:srcRect/>
          <a:stretch>
            <a:fillRect/>
          </a:stretch>
        </p:blipFill>
        <p:spPr bwMode="auto">
          <a:xfrm>
            <a:off x="7750175" y="136525"/>
            <a:ext cx="936625" cy="234950"/>
          </a:xfrm>
          <a:prstGeom prst="rect">
            <a:avLst/>
          </a:prstGeom>
          <a:noFill/>
          <a:ln w="9525">
            <a:noFill/>
            <a:miter lim="800000"/>
            <a:headEnd/>
            <a:tailEnd/>
          </a:ln>
        </p:spPr>
      </p:pic>
      <p:pic>
        <p:nvPicPr>
          <p:cNvPr id="532486" name="Picture 3"/>
          <p:cNvPicPr>
            <a:picLocks noChangeAspect="1" noChangeArrowheads="1"/>
          </p:cNvPicPr>
          <p:nvPr/>
        </p:nvPicPr>
        <p:blipFill>
          <a:blip r:embed="rId5"/>
          <a:srcRect/>
          <a:stretch>
            <a:fillRect/>
          </a:stretch>
        </p:blipFill>
        <p:spPr bwMode="auto">
          <a:xfrm>
            <a:off x="6172200" y="1981200"/>
            <a:ext cx="2849563" cy="4038600"/>
          </a:xfrm>
          <a:prstGeom prst="rect">
            <a:avLst/>
          </a:prstGeom>
          <a:noFill/>
          <a:ln w="9525">
            <a:solidFill>
              <a:schemeClr val="tx1"/>
            </a:solidFill>
            <a:miter lim="800000"/>
            <a:headEnd/>
            <a:tailEnd/>
          </a:ln>
        </p:spPr>
      </p:pic>
      <p:pic>
        <p:nvPicPr>
          <p:cNvPr id="532487" name="Picture 4"/>
          <p:cNvPicPr>
            <a:picLocks noChangeAspect="1" noChangeArrowheads="1"/>
          </p:cNvPicPr>
          <p:nvPr/>
        </p:nvPicPr>
        <p:blipFill>
          <a:blip r:embed="rId6"/>
          <a:srcRect/>
          <a:stretch>
            <a:fillRect/>
          </a:stretch>
        </p:blipFill>
        <p:spPr bwMode="auto">
          <a:xfrm>
            <a:off x="128588" y="1981200"/>
            <a:ext cx="2843212" cy="4038600"/>
          </a:xfrm>
          <a:prstGeom prst="rect">
            <a:avLst/>
          </a:prstGeom>
          <a:noFill/>
          <a:ln w="9525">
            <a:solidFill>
              <a:schemeClr val="tx1"/>
            </a:solidFill>
            <a:miter lim="800000"/>
            <a:headEnd/>
            <a:tailEnd/>
          </a:ln>
        </p:spPr>
      </p:pic>
      <p:pic>
        <p:nvPicPr>
          <p:cNvPr id="532488" name="Picture 5"/>
          <p:cNvPicPr>
            <a:picLocks noChangeAspect="1" noChangeArrowheads="1"/>
          </p:cNvPicPr>
          <p:nvPr/>
        </p:nvPicPr>
        <p:blipFill>
          <a:blip r:embed="rId7"/>
          <a:srcRect/>
          <a:stretch>
            <a:fillRect/>
          </a:stretch>
        </p:blipFill>
        <p:spPr bwMode="auto">
          <a:xfrm>
            <a:off x="3124200" y="2011363"/>
            <a:ext cx="2867025" cy="4024312"/>
          </a:xfrm>
          <a:prstGeom prst="rect">
            <a:avLst/>
          </a:prstGeom>
          <a:noFill/>
          <a:ln w="9525">
            <a:solidFill>
              <a:schemeClr val="tx1"/>
            </a:solidFill>
            <a:miter lim="800000"/>
            <a:headEnd/>
            <a:tailEnd/>
          </a:ln>
        </p:spPr>
      </p:pic>
      <p:sp>
        <p:nvSpPr>
          <p:cNvPr id="393223" name="Text Box 7"/>
          <p:cNvSpPr txBox="1">
            <a:spLocks noChangeArrowheads="1"/>
          </p:cNvSpPr>
          <p:nvPr/>
        </p:nvSpPr>
        <p:spPr bwMode="auto">
          <a:xfrm rot="-498983">
            <a:off x="663575" y="3216275"/>
            <a:ext cx="7848600" cy="1190625"/>
          </a:xfrm>
          <a:prstGeom prst="rect">
            <a:avLst/>
          </a:prstGeom>
          <a:solidFill>
            <a:schemeClr val="tx2"/>
          </a:solidFill>
          <a:ln w="9525">
            <a:noFill/>
            <a:miter lim="800000"/>
            <a:headEnd/>
            <a:tailEnd/>
          </a:ln>
        </p:spPr>
        <p:txBody>
          <a:bodyPr anchor="ctr" anchorCtr="1">
            <a:spAutoFit/>
          </a:bodyPr>
          <a:lstStyle/>
          <a:p>
            <a:pPr defTabSz="914400"/>
            <a:r>
              <a:rPr lang="en-US" b="1" u="sng">
                <a:solidFill>
                  <a:schemeClr val="bg1"/>
                </a:solidFill>
              </a:rPr>
              <a:t>BirdSleuth: Investigating Evidence </a:t>
            </a:r>
          </a:p>
          <a:p>
            <a:pPr defTabSz="914400"/>
            <a:r>
              <a:rPr lang="en-US">
                <a:solidFill>
                  <a:schemeClr val="bg1"/>
                </a:solidFill>
              </a:rPr>
              <a:t>Breakout Session 400, 11:15am-12:30pm, TUESDAY, AUGUST 7</a:t>
            </a:r>
          </a:p>
          <a:p>
            <a:pPr defTabSz="914400"/>
            <a:r>
              <a:rPr lang="en-US">
                <a:solidFill>
                  <a:schemeClr val="bg1"/>
                </a:solidFill>
              </a:rPr>
              <a:t>Room:  Lincoln C  (72)</a:t>
            </a:r>
          </a:p>
          <a:p>
            <a:pPr defTabSz="914400"/>
            <a:r>
              <a:rPr lang="en-US">
                <a:solidFill>
                  <a:schemeClr val="bg1"/>
                </a:solidFill>
              </a:rPr>
              <a:t>Find out how you can download this curriculum for </a:t>
            </a:r>
            <a:r>
              <a:rPr lang="en-US" b="1" u="sng">
                <a:solidFill>
                  <a:schemeClr val="bg1"/>
                </a:solidFill>
              </a:rPr>
              <a:t>FREE</a:t>
            </a:r>
            <a:r>
              <a:rPr lang="en-US">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3223"/>
                                        </p:tgtEl>
                                        <p:attrNameLst>
                                          <p:attrName>style.visibility</p:attrName>
                                        </p:attrNameLst>
                                      </p:cBhvr>
                                      <p:to>
                                        <p:strVal val="visible"/>
                                      </p:to>
                                    </p:set>
                                    <p:animEffect transition="in" filter="fade">
                                      <p:cBhvr>
                                        <p:cTn id="7" dur="2000"/>
                                        <p:tgtEl>
                                          <p:spTgt spid="393223"/>
                                        </p:tgtEl>
                                      </p:cBhvr>
                                    </p:animEffect>
                                    <p:anim calcmode="lin" valueType="num">
                                      <p:cBhvr>
                                        <p:cTn id="8" dur="2000" fill="hold"/>
                                        <p:tgtEl>
                                          <p:spTgt spid="393223"/>
                                        </p:tgtEl>
                                        <p:attrNameLst>
                                          <p:attrName>style.rotation</p:attrName>
                                        </p:attrNameLst>
                                      </p:cBhvr>
                                      <p:tavLst>
                                        <p:tav tm="0">
                                          <p:val>
                                            <p:fltVal val="720"/>
                                          </p:val>
                                        </p:tav>
                                        <p:tav tm="100000">
                                          <p:val>
                                            <p:fltVal val="0"/>
                                          </p:val>
                                        </p:tav>
                                      </p:tavLst>
                                    </p:anim>
                                    <p:anim calcmode="lin" valueType="num">
                                      <p:cBhvr>
                                        <p:cTn id="9" dur="2000" fill="hold"/>
                                        <p:tgtEl>
                                          <p:spTgt spid="393223"/>
                                        </p:tgtEl>
                                        <p:attrNameLst>
                                          <p:attrName>ppt_h</p:attrName>
                                        </p:attrNameLst>
                                      </p:cBhvr>
                                      <p:tavLst>
                                        <p:tav tm="0">
                                          <p:val>
                                            <p:fltVal val="0"/>
                                          </p:val>
                                        </p:tav>
                                        <p:tav tm="100000">
                                          <p:val>
                                            <p:strVal val="#ppt_h"/>
                                          </p:val>
                                        </p:tav>
                                      </p:tavLst>
                                    </p:anim>
                                    <p:anim calcmode="lin" valueType="num">
                                      <p:cBhvr>
                                        <p:cTn id="10" dur="2000" fill="hold"/>
                                        <p:tgtEl>
                                          <p:spTgt spid="39322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2"/>
          <p:cNvSpPr>
            <a:spLocks noGrp="1"/>
          </p:cNvSpPr>
          <p:nvPr>
            <p:ph type="body" idx="1"/>
          </p:nvPr>
        </p:nvSpPr>
        <p:spPr>
          <a:xfrm>
            <a:off x="1828800" y="1295400"/>
            <a:ext cx="5334000" cy="685800"/>
          </a:xfrm>
        </p:spPr>
        <p:txBody>
          <a:bodyPr/>
          <a:lstStyle/>
          <a:p>
            <a:pPr algn="ctr" eaLnBrk="1" hangingPunct="1">
              <a:defRPr/>
            </a:pPr>
            <a:r>
              <a:rPr lang="en-US" sz="2800" dirty="0" smtClean="0">
                <a:solidFill>
                  <a:schemeClr val="tx1"/>
                </a:solidFill>
                <a:latin typeface="+mj-lt"/>
              </a:rPr>
              <a:t>TVA’s Citizen Science Central!</a:t>
            </a:r>
          </a:p>
        </p:txBody>
      </p:sp>
      <p:sp>
        <p:nvSpPr>
          <p:cNvPr id="534530" name="TextBox 5"/>
          <p:cNvSpPr txBox="1">
            <a:spLocks noChangeArrowheads="1"/>
          </p:cNvSpPr>
          <p:nvPr/>
        </p:nvSpPr>
        <p:spPr bwMode="auto">
          <a:xfrm>
            <a:off x="1828800" y="801688"/>
            <a:ext cx="5562600" cy="646112"/>
          </a:xfrm>
          <a:prstGeom prst="rect">
            <a:avLst/>
          </a:prstGeom>
          <a:noFill/>
          <a:ln w="9525">
            <a:noFill/>
            <a:miter lim="800000"/>
            <a:headEnd/>
            <a:tailEnd/>
          </a:ln>
        </p:spPr>
        <p:txBody>
          <a:bodyPr>
            <a:spAutoFit/>
          </a:bodyPr>
          <a:lstStyle/>
          <a:p>
            <a:pPr defTabSz="914400" eaLnBrk="0" hangingPunct="0"/>
            <a:r>
              <a:rPr lang="en-US" sz="3600" b="1">
                <a:solidFill>
                  <a:schemeClr val="tx2"/>
                </a:solidFill>
              </a:rPr>
              <a:t>Downy Creek Bird Blind</a:t>
            </a:r>
          </a:p>
        </p:txBody>
      </p:sp>
      <p:pic>
        <p:nvPicPr>
          <p:cNvPr id="534531" name="Picture 6" descr="2045-29"/>
          <p:cNvPicPr>
            <a:picLocks noChangeAspect="1" noChangeArrowheads="1"/>
          </p:cNvPicPr>
          <p:nvPr/>
        </p:nvPicPr>
        <p:blipFill>
          <a:blip r:embed="rId3"/>
          <a:srcRect/>
          <a:stretch>
            <a:fillRect/>
          </a:stretch>
        </p:blipFill>
        <p:spPr bwMode="auto">
          <a:xfrm>
            <a:off x="-14288" y="2514600"/>
            <a:ext cx="9158288"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ducation">
      <a:dk1>
        <a:sysClr val="windowText" lastClr="000000"/>
      </a:dk1>
      <a:lt1>
        <a:sysClr val="window" lastClr="FFFFFF"/>
      </a:lt1>
      <a:dk2>
        <a:srgbClr val="4C721D"/>
      </a:dk2>
      <a:lt2>
        <a:srgbClr val="EEECE1"/>
      </a:lt2>
      <a:accent1>
        <a:srgbClr val="CCD733"/>
      </a:accent1>
      <a:accent2>
        <a:srgbClr val="00467F"/>
      </a:accent2>
      <a:accent3>
        <a:srgbClr val="569FD3"/>
      </a:accent3>
      <a:accent4>
        <a:srgbClr val="B96127"/>
      </a:accent4>
      <a:accent5>
        <a:srgbClr val="FFFBD6"/>
      </a:accent5>
      <a:accent6>
        <a:srgbClr val="A096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Education">
      <a:dk1>
        <a:sysClr val="windowText" lastClr="000000"/>
      </a:dk1>
      <a:lt1>
        <a:sysClr val="window" lastClr="FFFFFF"/>
      </a:lt1>
      <a:dk2>
        <a:srgbClr val="4C721D"/>
      </a:dk2>
      <a:lt2>
        <a:srgbClr val="EEECE1"/>
      </a:lt2>
      <a:accent1>
        <a:srgbClr val="CCD733"/>
      </a:accent1>
      <a:accent2>
        <a:srgbClr val="00467F"/>
      </a:accent2>
      <a:accent3>
        <a:srgbClr val="569FD3"/>
      </a:accent3>
      <a:accent4>
        <a:srgbClr val="B96127"/>
      </a:accent4>
      <a:accent5>
        <a:srgbClr val="FFFBD6"/>
      </a:accent5>
      <a:accent6>
        <a:srgbClr val="A0969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10765</TotalTime>
  <Words>3332</Words>
  <Application>Microsoft Office PowerPoint</Application>
  <PresentationFormat>On-screen Show (4:3)</PresentationFormat>
  <Paragraphs>396</Paragraphs>
  <Slides>108</Slides>
  <Notes>104</Notes>
  <HiddenSlides>0</HiddenSlides>
  <MMClips>2</MMClips>
  <ScaleCrop>false</ScaleCrop>
  <HeadingPairs>
    <vt:vector size="8" baseType="variant">
      <vt:variant>
        <vt:lpstr>Fonts Used</vt:lpstr>
      </vt:variant>
      <vt:variant>
        <vt:i4>8</vt:i4>
      </vt:variant>
      <vt:variant>
        <vt:lpstr>Design Template</vt:lpstr>
      </vt:variant>
      <vt:variant>
        <vt:i4>57</vt:i4>
      </vt:variant>
      <vt:variant>
        <vt:lpstr>Embedded OLE Servers</vt:lpstr>
      </vt:variant>
      <vt:variant>
        <vt:i4>1</vt:i4>
      </vt:variant>
      <vt:variant>
        <vt:lpstr>Slide Titles</vt:lpstr>
      </vt:variant>
      <vt:variant>
        <vt:i4>108</vt:i4>
      </vt:variant>
    </vt:vector>
  </HeadingPairs>
  <TitlesOfParts>
    <vt:vector size="174" baseType="lpstr">
      <vt:lpstr>Arial</vt:lpstr>
      <vt:lpstr>ＭＳ Ｐゴシック</vt:lpstr>
      <vt:lpstr>Times New Roman</vt:lpstr>
      <vt:lpstr>Calibri</vt:lpstr>
      <vt:lpstr>Segoe UI Symbol</vt:lpstr>
      <vt:lpstr>Wingdings</vt:lpstr>
      <vt:lpstr>Times</vt:lpstr>
      <vt:lpstr>Candara</vt:lpstr>
      <vt:lpstr>Office Theme</vt:lpstr>
      <vt:lpstr>2_Office Theme</vt:lpstr>
      <vt:lpstr>5_Office Theme</vt:lpstr>
      <vt:lpstr>6_Office Theme</vt:lpstr>
      <vt:lpstr>7_Office Theme</vt:lpstr>
      <vt:lpstr>8_Office Theme</vt:lpstr>
      <vt:lpstr>Office Theme</vt:lpstr>
      <vt:lpstr>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2_Office Theme</vt:lpstr>
      <vt:lpstr>5_Office Theme</vt:lpstr>
      <vt:lpstr>5_Office Theme</vt:lpstr>
      <vt:lpstr>5_Office Theme</vt:lpstr>
      <vt:lpstr>5_Office Theme</vt:lpstr>
      <vt:lpstr>5_Office Theme</vt:lpstr>
      <vt:lpstr>5_Office Theme</vt:lpstr>
      <vt:lpstr>5_Office Theme</vt:lpstr>
      <vt:lpstr>5_Office Theme</vt:lpstr>
      <vt:lpstr>5_Office Theme</vt:lpstr>
      <vt:lpstr>5_Office Theme</vt:lpstr>
      <vt:lpstr>5_Office Theme</vt:lpstr>
      <vt:lpstr>5_Office Theme</vt:lpstr>
      <vt:lpstr>5_Office Theme</vt:lpstr>
      <vt:lpstr>6_Office Theme</vt:lpstr>
      <vt:lpstr>6_Office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7_Office Theme</vt:lpstr>
      <vt:lpstr>8_Office Theme</vt:lpstr>
      <vt:lpstr>8_Office Theme</vt:lpstr>
      <vt:lpstr>8_Office Theme</vt:lpstr>
      <vt:lpstr>8_Office Theme</vt:lpstr>
      <vt:lpstr>8_Office Theme</vt:lpstr>
      <vt:lpstr>8_Office Theme</vt:lpstr>
      <vt:lpstr>8_Office Theme</vt:lpstr>
      <vt:lpstr>8_Office Theme</vt:lpstr>
      <vt:lpstr>8_Office Theme</vt:lpstr>
      <vt:lpstr>8_Office Theme</vt:lpstr>
      <vt:lpstr>8_Office Theme</vt:lpstr>
      <vt:lpstr>Photo Editor Photo</vt:lpstr>
      <vt:lpstr>BirdSleuth: Most Wanted Birds with Phil Kahler Tualatin Valley Academy Hillsboro, Oregon</vt:lpstr>
      <vt:lpstr>Sessions</vt:lpstr>
      <vt:lpstr>Slide 3</vt:lpstr>
      <vt:lpstr>Slide 4</vt:lpstr>
      <vt:lpstr>Slide 5</vt:lpstr>
      <vt:lpstr>Slide 6</vt:lpstr>
      <vt:lpstr>Slide 7</vt:lpstr>
      <vt:lpstr>Slide 8</vt:lpstr>
      <vt:lpstr>Slide 9</vt:lpstr>
      <vt:lpstr>Slide 10</vt:lpstr>
      <vt:lpstr>Slide 11</vt:lpstr>
      <vt:lpstr>Slide 12</vt:lpstr>
      <vt:lpstr>Slide 13</vt:lpstr>
      <vt:lpstr>eBird</vt:lpstr>
      <vt:lpstr>“I learned that taking them outside and letting them do bird observation was a great way to motivate them to ask questions in science.”   </vt:lpstr>
      <vt:lpstr>BirdSleuth Today</vt:lpstr>
      <vt:lpstr>Why study birds?</vt:lpstr>
      <vt:lpstr>Slide 18</vt:lpstr>
      <vt:lpstr>Slide 19</vt:lpstr>
      <vt:lpstr>Slide 20</vt:lpstr>
      <vt:lpstr>Slide 21</vt:lpstr>
      <vt:lpstr>Science Education Standards (National Research Council)</vt:lpstr>
      <vt:lpstr>Slide 23</vt:lpstr>
      <vt:lpstr>Slide 24</vt:lpstr>
      <vt:lpstr>Slide 25</vt:lpstr>
      <vt:lpstr>Most Wanted Birds Lessons  </vt:lpstr>
      <vt:lpstr>1. Sound Surveillance</vt:lpstr>
      <vt:lpstr>Slide 28</vt:lpstr>
      <vt:lpstr>Slide 29</vt:lpstr>
      <vt:lpstr>3. Bird Interrogation Who’s My Focus Bird?</vt:lpstr>
      <vt:lpstr>3. Bird Interrogation  What to Look For</vt:lpstr>
      <vt:lpstr>3. Bird Interrogation</vt:lpstr>
      <vt:lpstr>Inside Birding Videos</vt:lpstr>
      <vt:lpstr>Inside Birding Videos</vt:lpstr>
      <vt:lpstr>Inside Birding Videos Size &amp; Shape</vt:lpstr>
      <vt:lpstr>4. Become a Bird ID Expert</vt:lpstr>
      <vt:lpstr>Slide 37</vt:lpstr>
      <vt:lpstr>Slide 38</vt:lpstr>
      <vt:lpstr>5. Solve the Case with  Field Guides</vt:lpstr>
      <vt:lpstr>5. Solve the Case with  Field Guides</vt:lpstr>
      <vt:lpstr>Slide 41</vt:lpstr>
      <vt:lpstr>5. Solve the Case with  Field Guides</vt:lpstr>
      <vt:lpstr>5. Solve the Case with  Field Guides</vt:lpstr>
      <vt:lpstr>Registering for eBird is Easy! Go to www.ebird.org </vt:lpstr>
      <vt:lpstr>6. Sleuthing for Science  eBird</vt:lpstr>
      <vt:lpstr>Slide 46</vt:lpstr>
      <vt:lpstr>Which birds did you see?  How many of each species? </vt:lpstr>
      <vt:lpstr>Recording Results</vt:lpstr>
      <vt:lpstr>Slide 49</vt:lpstr>
      <vt:lpstr>Where were you?</vt:lpstr>
      <vt:lpstr>How did you count birds?</vt:lpstr>
      <vt:lpstr>What birds did you count?</vt:lpstr>
      <vt:lpstr>Enter our data!</vt:lpstr>
      <vt:lpstr>Slide 54</vt:lpstr>
      <vt:lpstr>Life List</vt:lpstr>
      <vt:lpstr>Life List</vt:lpstr>
      <vt:lpstr>7. Investigating the Database</vt:lpstr>
      <vt:lpstr>Exploring eBird Data is easy!  Go to www.ebird.org/birdsleuth</vt:lpstr>
      <vt:lpstr>What can we learn about  Mourning Doves?</vt:lpstr>
      <vt:lpstr> FREQUENCY CHART   RANGE MAP </vt:lpstr>
      <vt:lpstr>Map Key</vt:lpstr>
      <vt:lpstr>Let’s look at these options:</vt:lpstr>
      <vt:lpstr>7. Investigating the Database</vt:lpstr>
      <vt:lpstr>7. Investigating the Database</vt:lpstr>
      <vt:lpstr>7. Investigating the Database</vt:lpstr>
      <vt:lpstr>7. Investigating the Database</vt:lpstr>
      <vt:lpstr>7. Investigating the Database</vt:lpstr>
      <vt:lpstr>You Can Be a Citizen Scientist</vt:lpstr>
      <vt:lpstr>Student Counts Really Matter!</vt:lpstr>
      <vt:lpstr>Binoculars</vt:lpstr>
      <vt:lpstr>Slide 71</vt:lpstr>
      <vt:lpstr>Binoculars</vt:lpstr>
      <vt:lpstr>Binoculars</vt:lpstr>
      <vt:lpstr>Binoculars</vt:lpstr>
      <vt:lpstr>Feeders &amp; Field Trips</vt:lpstr>
      <vt:lpstr>Slide 76</vt:lpstr>
      <vt:lpstr>Slide 77</vt:lpstr>
      <vt:lpstr>Slide 78</vt:lpstr>
      <vt:lpstr>Fernhill Wetlands</vt:lpstr>
      <vt:lpstr>Fernhill Wetlands</vt:lpstr>
      <vt:lpstr>Fernhill Wetlands</vt:lpstr>
      <vt:lpstr>Fernhill Wetlands</vt:lpstr>
      <vt:lpstr>Fernhill Wetlands</vt:lpstr>
      <vt:lpstr>Fernhill Wetlands</vt:lpstr>
      <vt:lpstr>Fernhill Wetlands</vt:lpstr>
      <vt:lpstr>Slide 86</vt:lpstr>
      <vt:lpstr>Slide 87</vt:lpstr>
      <vt:lpstr>Slide 88</vt:lpstr>
      <vt:lpstr>Slide 89</vt:lpstr>
      <vt:lpstr>Slide 90</vt:lpstr>
      <vt:lpstr>There's an App for That!</vt:lpstr>
      <vt:lpstr>Fernhill Wetlands</vt:lpstr>
      <vt:lpstr>Slide 93</vt:lpstr>
      <vt:lpstr>Connecting to Birds through Art</vt:lpstr>
      <vt:lpstr>Learn in an interdisciplinary way:  science, math, technology, reading,  social studies, and art through birds </vt:lpstr>
      <vt:lpstr>Slide 96</vt:lpstr>
      <vt:lpstr>Slide 97</vt:lpstr>
      <vt:lpstr>BirdSleuth: Investigating Evidence</vt:lpstr>
      <vt:lpstr>Slide 99</vt:lpstr>
      <vt:lpstr>Slide 100</vt:lpstr>
      <vt:lpstr>Slide 101</vt:lpstr>
      <vt:lpstr>Slide 102</vt:lpstr>
      <vt:lpstr>Slide 103</vt:lpstr>
      <vt:lpstr>Wiki Connection</vt:lpstr>
      <vt:lpstr>Investigating Birds: Supporting Student Inquiry</vt:lpstr>
      <vt:lpstr>Investigating Birds: Supporting Student Inquiry</vt:lpstr>
      <vt:lpstr>Sessions</vt:lpstr>
      <vt:lpstr>BirdSleuth: Most Wanted Birds  Phil Kahler philk@tvja.org Tualatin Valley Academy 21975 SW Baseline Road Hillsboro, Oregon 97123</vt:lpstr>
    </vt:vector>
  </TitlesOfParts>
  <Company>Cornell Lab of Ornithology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BirdSleuth: Most Wanted Birds</dc:subject>
  <dc:creator>Susan Spear; Phil Kahler</dc:creator>
  <cp:lastModifiedBy>philk</cp:lastModifiedBy>
  <cp:revision>158</cp:revision>
  <cp:lastPrinted>2009-07-14T16:17:44Z</cp:lastPrinted>
  <dcterms:created xsi:type="dcterms:W3CDTF">2009-09-30T15:17:14Z</dcterms:created>
  <dcterms:modified xsi:type="dcterms:W3CDTF">2012-10-04T15:17:37Z</dcterms:modified>
</cp:coreProperties>
</file>